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6" r:id="rId2"/>
    <p:sldId id="300" r:id="rId3"/>
    <p:sldId id="306" r:id="rId4"/>
    <p:sldId id="302" r:id="rId5"/>
    <p:sldId id="303" r:id="rId6"/>
    <p:sldId id="273" r:id="rId7"/>
    <p:sldId id="271" r:id="rId8"/>
    <p:sldId id="272" r:id="rId9"/>
    <p:sldId id="296" r:id="rId10"/>
    <p:sldId id="304" r:id="rId11"/>
    <p:sldId id="274" r:id="rId12"/>
    <p:sldId id="295" r:id="rId13"/>
    <p:sldId id="275" r:id="rId14"/>
    <p:sldId id="277" r:id="rId15"/>
    <p:sldId id="278" r:id="rId16"/>
    <p:sldId id="280" r:id="rId17"/>
    <p:sldId id="279" r:id="rId18"/>
    <p:sldId id="281" r:id="rId19"/>
    <p:sldId id="305" r:id="rId20"/>
    <p:sldId id="307" r:id="rId21"/>
    <p:sldId id="308" r:id="rId22"/>
    <p:sldId id="282" r:id="rId23"/>
    <p:sldId id="283" r:id="rId24"/>
    <p:sldId id="284" r:id="rId25"/>
    <p:sldId id="285" r:id="rId26"/>
    <p:sldId id="264" r:id="rId27"/>
    <p:sldId id="263" r:id="rId28"/>
    <p:sldId id="262" r:id="rId29"/>
    <p:sldId id="261" r:id="rId30"/>
    <p:sldId id="265" r:id="rId31"/>
    <p:sldId id="260" r:id="rId32"/>
    <p:sldId id="259" r:id="rId33"/>
    <p:sldId id="286" r:id="rId34"/>
    <p:sldId id="309" r:id="rId35"/>
    <p:sldId id="287" r:id="rId36"/>
    <p:sldId id="290" r:id="rId37"/>
    <p:sldId id="257" r:id="rId38"/>
    <p:sldId id="266" r:id="rId39"/>
    <p:sldId id="267" r:id="rId40"/>
    <p:sldId id="292" r:id="rId41"/>
    <p:sldId id="299" r:id="rId42"/>
    <p:sldId id="298" r:id="rId43"/>
    <p:sldId id="291" r:id="rId44"/>
    <p:sldId id="293" r:id="rId45"/>
    <p:sldId id="294" r:id="rId46"/>
  </p:sldIdLst>
  <p:sldSz cx="9144000" cy="6858000" type="screen4x3"/>
  <p:notesSz cx="9939338" cy="6807200"/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맑은 고딕"/>
        <a:cs typeface="맑은 고딕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4" d="100"/>
          <a:sy n="84" d="100"/>
        </p:scale>
        <p:origin x="-2394" y="-6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ko-KR" dirty="0" smtClean="0"/>
              <a:t>Monthly Income</a:t>
            </a:r>
            <a:r>
              <a:rPr lang="en-US" altLang="ko-KR" baseline="0" dirty="0" smtClean="0"/>
              <a:t> by Gender and Marital Status (Unmarried Men’s Income=1)</a:t>
            </a:r>
            <a:endParaRPr lang="ko-KR" alt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Unmarried</c:v>
                </c:pt>
                <c:pt idx="1">
                  <c:v>Married</c:v>
                </c:pt>
                <c:pt idx="2">
                  <c:v>Death of a Spouse</c:v>
                </c:pt>
                <c:pt idx="3">
                  <c:v>Divorced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1.762</c:v>
                </c:pt>
                <c:pt idx="2">
                  <c:v>0.69199999999999995</c:v>
                </c:pt>
                <c:pt idx="3">
                  <c:v>0.84299999999999997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Women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Unmarried</c:v>
                </c:pt>
                <c:pt idx="1">
                  <c:v>Married</c:v>
                </c:pt>
                <c:pt idx="2">
                  <c:v>Death of a Spouse</c:v>
                </c:pt>
                <c:pt idx="3">
                  <c:v>Divorced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0.95599999999999996</c:v>
                </c:pt>
                <c:pt idx="1">
                  <c:v>1.2749999999999999</c:v>
                </c:pt>
                <c:pt idx="2">
                  <c:v>0.45100000000000001</c:v>
                </c:pt>
                <c:pt idx="3">
                  <c:v>0.70599999999999996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590848"/>
        <c:axId val="36562048"/>
      </c:barChart>
      <c:catAx>
        <c:axId val="4059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36562048"/>
        <c:crosses val="autoZero"/>
        <c:auto val="1"/>
        <c:lblAlgn val="ctr"/>
        <c:lblOffset val="100"/>
        <c:noMultiLvlLbl val="0"/>
      </c:catAx>
      <c:valAx>
        <c:axId val="3656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40590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Poverty Rate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numRef>
              <c:f>Sheet1!$A$2:$A$8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53.92</c:v>
                </c:pt>
                <c:pt idx="1">
                  <c:v>31.22</c:v>
                </c:pt>
                <c:pt idx="2">
                  <c:v>11.38</c:v>
                </c:pt>
                <c:pt idx="3">
                  <c:v>5.27</c:v>
                </c:pt>
                <c:pt idx="4">
                  <c:v>6.23</c:v>
                </c:pt>
                <c:pt idx="5">
                  <c:v>8.59</c:v>
                </c:pt>
                <c:pt idx="6">
                  <c:v>6.67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Poverty Line</c:v>
                </c:pt>
              </c:strCache>
            </c:strRef>
          </c:tx>
          <c:dLbls>
            <c:delete val="1"/>
          </c:dLbls>
          <c:cat>
            <c:numRef>
              <c:f>Sheet1!$A$2:$A$8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Sheet1!$C$2:$C$8</c:f>
              <c:numCache>
                <c:formatCode>General</c:formatCode>
                <c:ptCount val="7"/>
                <c:pt idx="0">
                  <c:v>22.44</c:v>
                </c:pt>
                <c:pt idx="1">
                  <c:v>22.44</c:v>
                </c:pt>
                <c:pt idx="2">
                  <c:v>22.44</c:v>
                </c:pt>
                <c:pt idx="3">
                  <c:v>22.44</c:v>
                </c:pt>
                <c:pt idx="4">
                  <c:v>22.44</c:v>
                </c:pt>
                <c:pt idx="5">
                  <c:v>22.44</c:v>
                </c:pt>
                <c:pt idx="6">
                  <c:v>22.44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40234496"/>
        <c:axId val="36564352"/>
      </c:lineChart>
      <c:catAx>
        <c:axId val="402344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6564352"/>
        <c:crosses val="autoZero"/>
        <c:auto val="1"/>
        <c:lblAlgn val="ctr"/>
        <c:lblOffset val="100"/>
        <c:noMultiLvlLbl val="0"/>
      </c:catAx>
      <c:valAx>
        <c:axId val="365643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402344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ko-K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29992" y="0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A36F05-C6F4-47A2-8CD6-6FF2FD773F5A}" type="datetimeFigureOut">
              <a:rPr lang="ko-KR" altLang="en-US" smtClean="0"/>
              <a:t>2018-02-13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1" y="6465659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29992" y="6465659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F29787-4223-4BB2-BB48-67BF43DEA31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16866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0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D501B8F-4BD4-42E5-A265-4D240EBAA054}" type="datetimeFigureOut">
              <a:rPr lang="ko-KR" altLang="en-US"/>
              <a:pPr>
                <a:defRPr/>
              </a:pPr>
              <a:t>2018-02-13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68663" y="511175"/>
            <a:ext cx="3402012" cy="2551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33420"/>
            <a:ext cx="7951470" cy="3063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  <a:endParaRPr lang="ko-KR" altLang="en-US" noProof="0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465659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7" cy="3403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41C38A2-F080-4E87-83C8-1A30EDFB1A8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655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맑은 고딕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1C38A2-F080-4E87-83C8-1A30EDFB1A87}" type="slidenum">
              <a:rPr lang="ko-KR" altLang="en-US" smtClean="0"/>
              <a:pPr>
                <a:defRPr/>
              </a:pPr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74585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0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ko-KR" altLang="en-US" smtClean="0"/>
          </a:p>
        </p:txBody>
      </p:sp>
      <p:sp>
        <p:nvSpPr>
          <p:cNvPr id="43011" name="슬라이드 번호 개체 틀 3"/>
          <p:cNvSpPr txBox="1">
            <a:spLocks noGrp="1"/>
          </p:cNvSpPr>
          <p:nvPr/>
        </p:nvSpPr>
        <p:spPr bwMode="auto">
          <a:xfrm>
            <a:off x="5629992" y="6465659"/>
            <a:ext cx="4307047" cy="3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3012B2C-9D86-4D68-86F0-5C5DE52B0AB7}" type="slidenum">
              <a:rPr kumimoji="0" lang="ko-KR" altLang="en-US" sz="1200">
                <a:latin typeface="맑은 고딕"/>
              </a:rPr>
              <a:pPr algn="r"/>
              <a:t>15</a:t>
            </a:fld>
            <a:endParaRPr kumimoji="0" lang="en-US" altLang="ko-KR" sz="1200"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913192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E1078A-1EDE-4926-ABC8-664AE9FABBCD}" type="slidenum">
              <a:rPr lang="en-GB" altLang="ko-KR">
                <a:cs typeface="맑은 고딕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GB" altLang="ko-KR">
              <a:cs typeface="맑은 고딕"/>
            </a:endParaRPr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314700" y="539750"/>
            <a:ext cx="3311525" cy="248443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70027" y="3246422"/>
            <a:ext cx="7399285" cy="3032513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altLang="ko-KR" smtClean="0"/>
          </a:p>
        </p:txBody>
      </p:sp>
    </p:spTree>
    <p:extLst>
      <p:ext uri="{BB962C8B-B14F-4D97-AF65-F5344CB8AC3E}">
        <p14:creationId xmlns:p14="http://schemas.microsoft.com/office/powerpoint/2010/main" val="2219950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v-SE" altLang="ko-KR" smtClean="0"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61067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F5398-E4B7-4EAE-8FDB-A570C14E790F}" type="datetimeFigureOut">
              <a:rPr lang="ko-KR" altLang="en-US"/>
              <a:pPr>
                <a:defRPr/>
              </a:pPr>
              <a:t>2018-02-13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4B528-46C3-4C7D-A1C6-D33627046E2E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F4416-653C-4618-9ACA-30A0EFB21EB7}" type="datetimeFigureOut">
              <a:rPr lang="ko-KR" altLang="en-US"/>
              <a:pPr>
                <a:defRPr/>
              </a:pPr>
              <a:t>2018-02-13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298F9E-3DEC-47F5-B55F-0D5DCCD6D637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D19F9-FB67-4B90-84E9-A89C42813062}" type="datetimeFigureOut">
              <a:rPr lang="ko-KR" altLang="en-US"/>
              <a:pPr>
                <a:defRPr/>
              </a:pPr>
              <a:t>2018-02-13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88B47-FE2E-4A41-81B7-31D47CFAD9F6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578D73-A444-449A-A534-39BA12A587BD}" type="datetimeFigureOut">
              <a:rPr lang="ko-KR" altLang="en-US"/>
              <a:pPr>
                <a:defRPr/>
              </a:pPr>
              <a:t>2018-02-13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D8526-F28B-4E10-A142-BF4562B6A2ED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63518A-8FC2-4244-A675-115962BEE865}" type="datetimeFigureOut">
              <a:rPr lang="ko-KR" altLang="en-US"/>
              <a:pPr>
                <a:defRPr/>
              </a:pPr>
              <a:t>2018-02-13</a:t>
            </a:fld>
            <a:endParaRPr lang="ko-KR" altLang="en-US"/>
          </a:p>
        </p:txBody>
      </p:sp>
      <p:sp>
        <p:nvSpPr>
          <p:cNvPr id="8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9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5A2BD5-4759-4FCB-8528-E89BA19396D8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38DBF-9C3C-4932-AA52-9FC1DCFD098B}" type="datetimeFigureOut">
              <a:rPr lang="ko-KR" altLang="en-US"/>
              <a:pPr>
                <a:defRPr/>
              </a:pPr>
              <a:t>2018-02-13</a:t>
            </a:fld>
            <a:endParaRPr lang="ko-KR" altLang="en-US"/>
          </a:p>
        </p:txBody>
      </p:sp>
      <p:sp>
        <p:nvSpPr>
          <p:cNvPr id="4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3CFA6-54DE-4D5B-A867-B759D40E1955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4CBFE-FF63-4E62-8E20-295EDCA23AFB}" type="datetimeFigureOut">
              <a:rPr lang="ko-KR" altLang="en-US"/>
              <a:pPr>
                <a:defRPr/>
              </a:pPr>
              <a:t>2018-02-13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C8AB85-548C-4A9D-931B-0129A29ABCC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AE71B-89C2-47FB-A03C-CDC79F08D4D2}" type="datetimeFigureOut">
              <a:rPr lang="ko-KR" altLang="en-US"/>
              <a:pPr>
                <a:defRPr/>
              </a:pPr>
              <a:t>2018-02-13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C3C40-EB2B-4305-A149-39CF3A290ABA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ko-KR" altLang="en-US" noProof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7CB70-003A-43B2-919F-D1C1FDF3F60F}" type="datetimeFigureOut">
              <a:rPr lang="ko-KR" altLang="en-US"/>
              <a:pPr>
                <a:defRPr/>
              </a:pPr>
              <a:t>2018-02-13</a:t>
            </a:fld>
            <a:endParaRPr lang="ko-KR" altLang="en-US"/>
          </a:p>
        </p:txBody>
      </p:sp>
      <p:sp>
        <p:nvSpPr>
          <p:cNvPr id="6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44A0F1-CA20-4C1F-9D72-1CB7628FD21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00281-AB29-4216-B457-DC92A89559A6}" type="datetimeFigureOut">
              <a:rPr lang="ko-KR" altLang="en-US"/>
              <a:pPr>
                <a:defRPr/>
              </a:pPr>
              <a:t>2018-02-13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A32B3F-8D0D-4C67-A0A5-F251887AB8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F9F5C-8171-477C-A638-546AD36A4241}" type="datetimeFigureOut">
              <a:rPr lang="ko-KR" altLang="en-US"/>
              <a:pPr>
                <a:defRPr/>
              </a:pPr>
              <a:t>2018-02-13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E1BDA-AB2E-4200-97AB-3C1F95D4916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제목 개체 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61443" name="텍스트 개체 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B19C1BF-2F11-4A53-B82C-110C80E2A241}" type="datetimeFigureOut">
              <a:rPr lang="ko-KR" altLang="en-US"/>
              <a:pPr>
                <a:defRPr/>
              </a:pPr>
              <a:t>2018-02-13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CEDBC3E-CB30-446F-BACB-4E832E4BF37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맑은 고딕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/>
          <a:ea typeface="맑은 고딕"/>
          <a:cs typeface="맑은 고딕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맑은 고딕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맑은 고딕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맑은 고딕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맑은 고딕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png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8.emf"/><Relationship Id="rId4" Type="http://schemas.openxmlformats.org/officeDocument/2006/relationships/oleObject" Target="../embeddings/oleObject2.bin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0.emf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1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제목 1"/>
          <p:cNvSpPr>
            <a:spLocks noGrp="1"/>
          </p:cNvSpPr>
          <p:nvPr>
            <p:ph type="ctrTitle"/>
          </p:nvPr>
        </p:nvSpPr>
        <p:spPr>
          <a:xfrm>
            <a:off x="685800" y="285750"/>
            <a:ext cx="7772400" cy="3600450"/>
          </a:xfrm>
        </p:spPr>
        <p:txBody>
          <a:bodyPr/>
          <a:lstStyle/>
          <a:p>
            <a:pPr algn="l" eaLnBrk="1" hangingPunct="1"/>
            <a:r>
              <a:rPr lang="ko-KR" altLang="en-US" sz="2800" b="1" dirty="0" smtClean="0">
                <a:solidFill>
                  <a:srgbClr val="898989"/>
                </a:solidFill>
              </a:rPr>
              <a:t/>
            </a:r>
            <a:br>
              <a:rPr lang="ko-KR" altLang="en-US" sz="2800" b="1" dirty="0" smtClean="0">
                <a:solidFill>
                  <a:srgbClr val="898989"/>
                </a:solidFill>
              </a:rPr>
            </a:br>
            <a:r>
              <a:rPr lang="en-US" altLang="ko-KR" sz="2800" b="1" dirty="0" smtClean="0"/>
              <a:t>2018</a:t>
            </a:r>
            <a:r>
              <a:rPr lang="ko-KR" altLang="en-US" sz="2800" b="1" dirty="0" smtClean="0"/>
              <a:t>년 </a:t>
            </a:r>
            <a:r>
              <a:rPr lang="en-US" altLang="ko-KR" sz="2800" b="1" dirty="0"/>
              <a:t>2</a:t>
            </a:r>
            <a:r>
              <a:rPr lang="ko-KR" altLang="en-US" sz="2800" b="1" dirty="0" smtClean="0"/>
              <a:t>월 </a:t>
            </a:r>
            <a:r>
              <a:rPr lang="en-US" altLang="ko-KR" sz="2800" b="1" dirty="0" smtClean="0"/>
              <a:t>20</a:t>
            </a:r>
            <a:r>
              <a:rPr lang="ko-KR" altLang="en-US" sz="2800" b="1" dirty="0" smtClean="0"/>
              <a:t>일 </a:t>
            </a:r>
            <a:r>
              <a:rPr lang="ko-KR" altLang="en-US" sz="2800" b="1" dirty="0" smtClean="0">
                <a:solidFill>
                  <a:srgbClr val="898989"/>
                </a:solidFill>
              </a:rPr>
              <a:t/>
            </a:r>
            <a:br>
              <a:rPr lang="ko-KR" altLang="en-US" sz="2800" b="1" dirty="0" smtClean="0">
                <a:solidFill>
                  <a:srgbClr val="898989"/>
                </a:solidFill>
              </a:rPr>
            </a:br>
            <a:r>
              <a:rPr lang="ko-KR" altLang="en-US" b="1" i="1" dirty="0" smtClean="0"/>
              <a:t> </a:t>
            </a:r>
            <a:r>
              <a:rPr lang="ko-KR" altLang="en-US" sz="2400" b="1" dirty="0" smtClean="0"/>
              <a:t>선교적 교회와 창의적 마을 목회 아카데미</a:t>
            </a:r>
            <a:r>
              <a:rPr lang="en-US" altLang="ko-KR" sz="2400" b="1" dirty="0" smtClean="0"/>
              <a:t/>
            </a:r>
            <a:br>
              <a:rPr lang="en-US" altLang="ko-KR" sz="2400" b="1" dirty="0" smtClean="0"/>
            </a:br>
            <a:r>
              <a:rPr lang="ko-KR" altLang="en-US" dirty="0" smtClean="0"/>
              <a:t/>
            </a:r>
            <a:br>
              <a:rPr lang="ko-KR" altLang="en-US" dirty="0" smtClean="0"/>
            </a:br>
            <a:r>
              <a:rPr lang="ko-KR" altLang="en-US" sz="36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한국사회 현실분석과 교회의 역할</a:t>
            </a:r>
          </a:p>
        </p:txBody>
      </p:sp>
      <p:sp>
        <p:nvSpPr>
          <p:cNvPr id="14338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 altLang="ko-KR" dirty="0" smtClean="0">
              <a:solidFill>
                <a:srgbClr val="898989"/>
              </a:solidFill>
            </a:endParaRPr>
          </a:p>
          <a:p>
            <a:pPr eaLnBrk="1" hangingPunct="1"/>
            <a:r>
              <a:rPr lang="ko-KR" altLang="en-US" dirty="0" smtClean="0">
                <a:solidFill>
                  <a:srgbClr val="898989"/>
                </a:solidFill>
              </a:rPr>
              <a:t>신광영</a:t>
            </a:r>
            <a:r>
              <a:rPr lang="en-US" altLang="ko-KR" dirty="0" smtClean="0">
                <a:solidFill>
                  <a:srgbClr val="898989"/>
                </a:solidFill>
              </a:rPr>
              <a:t>(</a:t>
            </a:r>
            <a:r>
              <a:rPr lang="ko-KR" altLang="en-US" dirty="0" smtClean="0">
                <a:solidFill>
                  <a:srgbClr val="898989"/>
                </a:solidFill>
              </a:rPr>
              <a:t>중앙대 사회학과</a:t>
            </a:r>
            <a:r>
              <a:rPr lang="en-US" altLang="ko-KR" dirty="0" smtClean="0">
                <a:solidFill>
                  <a:srgbClr val="898989"/>
                </a:solidFill>
              </a:rPr>
              <a:t>)</a:t>
            </a:r>
          </a:p>
          <a:p>
            <a:pPr eaLnBrk="1" hangingPunct="1"/>
            <a:endParaRPr lang="ko-KR" altLang="en-US" dirty="0" smtClean="0">
              <a:solidFill>
                <a:srgbClr val="898989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604448" y="63093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한국사회 어디로 가고 있나</a:t>
            </a:r>
            <a:r>
              <a:rPr lang="en-US" altLang="ko-KR" dirty="0" smtClean="0"/>
              <a:t>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/>
              <a:t>신자유주의</a:t>
            </a:r>
            <a:r>
              <a:rPr lang="ko-KR" altLang="en-US" dirty="0" smtClean="0"/>
              <a:t> 고용체제 등장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사회양극화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인구구조의 변화</a:t>
            </a:r>
            <a:endParaRPr lang="en-US" altLang="ko-KR" dirty="0" smtClean="0"/>
          </a:p>
          <a:p>
            <a:pPr marL="0" indent="0">
              <a:buNone/>
            </a:pPr>
            <a:endParaRPr lang="en-US" altLang="ko-KR" dirty="0" smtClean="0"/>
          </a:p>
          <a:p>
            <a:r>
              <a:rPr lang="en-US" altLang="ko-KR" dirty="0" smtClean="0"/>
              <a:t>30</a:t>
            </a:r>
            <a:r>
              <a:rPr lang="ko-KR" altLang="en-US" dirty="0" smtClean="0"/>
              <a:t>년 후의 한국사회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604448" y="63093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01888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216" y="900113"/>
            <a:ext cx="7979569" cy="50577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604448" y="63093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2936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781" y="1807369"/>
            <a:ext cx="8072438" cy="32432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0432" y="1350770"/>
            <a:ext cx="7025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/>
              <a:t>기업규모별 임금추이</a:t>
            </a:r>
            <a:r>
              <a:rPr lang="en-US" altLang="ko-KR" dirty="0" smtClean="0"/>
              <a:t>(30-99=100)</a:t>
            </a:r>
            <a:endParaRPr lang="ko-KR" altLang="en-US" dirty="0"/>
          </a:p>
        </p:txBody>
      </p:sp>
      <p:sp>
        <p:nvSpPr>
          <p:cNvPr id="4" name="직사각형 3"/>
          <p:cNvSpPr/>
          <p:nvPr/>
        </p:nvSpPr>
        <p:spPr>
          <a:xfrm>
            <a:off x="6274750" y="1793015"/>
            <a:ext cx="1153682" cy="294189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604448" y="63093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9074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394" y="946981"/>
            <a:ext cx="7415213" cy="505376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04448" y="63093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8875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9975" y="1355725"/>
            <a:ext cx="7102475" cy="4767263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sp>
        <p:nvSpPr>
          <p:cNvPr id="19458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274638"/>
            <a:ext cx="8234362" cy="1141412"/>
          </a:xfrm>
        </p:spPr>
        <p:txBody>
          <a:bodyPr lIns="91454" tIns="45726" rIns="91454" bIns="45726"/>
          <a:lstStyle/>
          <a:p>
            <a:pPr eaLnBrk="1" hangingPunct="1"/>
            <a:r>
              <a:rPr lang="en-US" altLang="ko-KR" sz="3600" dirty="0" smtClean="0">
                <a:solidFill>
                  <a:srgbClr val="000000"/>
                </a:solidFill>
                <a:sym typeface="Wingdings" pitchFamily="2" charset="2"/>
              </a:rPr>
              <a:t>&lt;</a:t>
            </a:r>
            <a:r>
              <a:rPr lang="ko-KR" altLang="en-US" sz="3600" dirty="0" smtClean="0">
                <a:solidFill>
                  <a:srgbClr val="000000"/>
                </a:solidFill>
                <a:sym typeface="Wingdings" pitchFamily="2" charset="2"/>
              </a:rPr>
              <a:t>그림 </a:t>
            </a:r>
            <a:r>
              <a:rPr lang="en-US" altLang="ko-KR" sz="3600" dirty="0">
                <a:solidFill>
                  <a:srgbClr val="000000"/>
                </a:solidFill>
                <a:sym typeface="Wingdings" pitchFamily="2" charset="2"/>
              </a:rPr>
              <a:t>1</a:t>
            </a:r>
            <a:r>
              <a:rPr lang="en-US" altLang="ko-KR" sz="3600" dirty="0" smtClean="0">
                <a:solidFill>
                  <a:srgbClr val="000000"/>
                </a:solidFill>
                <a:sym typeface="Wingdings" pitchFamily="2" charset="2"/>
              </a:rPr>
              <a:t>&gt; </a:t>
            </a:r>
            <a:r>
              <a:rPr lang="ko-KR" altLang="en-US" sz="3600" dirty="0" smtClean="0">
                <a:solidFill>
                  <a:srgbClr val="000000"/>
                </a:solidFill>
                <a:sym typeface="Wingdings" pitchFamily="2" charset="2"/>
              </a:rPr>
              <a:t>저임금근로자 비중</a:t>
            </a:r>
          </a:p>
        </p:txBody>
      </p:sp>
      <p:sp>
        <p:nvSpPr>
          <p:cNvPr id="19459" name="Rectangle 6"/>
          <p:cNvSpPr>
            <a:spLocks noGrp="1" noChangeArrowheads="1"/>
          </p:cNvSpPr>
          <p:nvPr>
            <p:ph type="body" idx="4294967295"/>
          </p:nvPr>
        </p:nvSpPr>
        <p:spPr>
          <a:xfrm>
            <a:off x="0" y="5368925"/>
            <a:ext cx="5994400" cy="1063625"/>
          </a:xfrm>
        </p:spPr>
        <p:txBody>
          <a:bodyPr lIns="91454" tIns="45726" rIns="91454" bIns="45726"/>
          <a:lstStyle/>
          <a:p>
            <a:pPr marL="358775" indent="-358775" eaLnBrk="1" hangingPunct="1">
              <a:lnSpc>
                <a:spcPct val="80000"/>
              </a:lnSpc>
            </a:pPr>
            <a:endParaRPr lang="en-US" altLang="ko-KR" sz="1800" smtClean="0">
              <a:solidFill>
                <a:srgbClr val="000000"/>
              </a:solidFill>
              <a:sym typeface="Wingdings" pitchFamily="2" charset="2"/>
            </a:endParaRPr>
          </a:p>
          <a:p>
            <a:pPr marL="358775" indent="-358775" eaLnBrk="1" hangingPunct="1">
              <a:lnSpc>
                <a:spcPct val="80000"/>
              </a:lnSpc>
            </a:pPr>
            <a:endParaRPr lang="en-US" altLang="ko-KR" sz="1800" smtClean="0">
              <a:solidFill>
                <a:srgbClr val="000000"/>
              </a:solidFill>
              <a:sym typeface="Wingdings" pitchFamily="2" charset="2"/>
            </a:endParaRPr>
          </a:p>
          <a:p>
            <a:pPr marL="358775" indent="-358775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sz="1500" smtClean="0">
                <a:solidFill>
                  <a:srgbClr val="000000"/>
                </a:solidFill>
                <a:sym typeface="Wingdings" pitchFamily="2" charset="2"/>
              </a:rPr>
              <a:t>       	     </a:t>
            </a:r>
            <a:r>
              <a:rPr lang="ko-KR" altLang="en-US" sz="1500" smtClean="0">
                <a:solidFill>
                  <a:srgbClr val="000000"/>
                </a:solidFill>
                <a:sym typeface="Wingdings" pitchFamily="2" charset="2"/>
              </a:rPr>
              <a:t>자료</a:t>
            </a:r>
            <a:r>
              <a:rPr lang="en-US" altLang="ko-KR" sz="1500" smtClean="0">
                <a:solidFill>
                  <a:srgbClr val="000000"/>
                </a:solidFill>
                <a:sym typeface="Wingdings" pitchFamily="2" charset="2"/>
              </a:rPr>
              <a:t>: </a:t>
            </a:r>
            <a:r>
              <a:rPr lang="ko-KR" altLang="en-US" sz="1500" smtClean="0">
                <a:solidFill>
                  <a:srgbClr val="000000"/>
                </a:solidFill>
                <a:sym typeface="Wingdings" pitchFamily="2" charset="2"/>
              </a:rPr>
              <a:t>정후식</a:t>
            </a:r>
            <a:r>
              <a:rPr lang="en-US" altLang="ko-KR" sz="1500" smtClean="0">
                <a:solidFill>
                  <a:srgbClr val="000000"/>
                </a:solidFill>
                <a:sym typeface="Wingdings" pitchFamily="2" charset="2"/>
              </a:rPr>
              <a:t>(2010: 13)</a:t>
            </a:r>
            <a:r>
              <a:rPr lang="ko-KR" altLang="en-US" sz="1500" smtClean="0">
                <a:solidFill>
                  <a:srgbClr val="000000"/>
                </a:solidFill>
                <a:sym typeface="Wingdings" pitchFamily="2" charset="2"/>
              </a:rPr>
              <a:t>에서 재인용</a:t>
            </a:r>
          </a:p>
          <a:p>
            <a:pPr marL="358775" indent="-358775" eaLnBrk="1" hangingPunct="1">
              <a:lnSpc>
                <a:spcPct val="80000"/>
              </a:lnSpc>
              <a:buFont typeface="Arial" charset="0"/>
              <a:buNone/>
            </a:pPr>
            <a:r>
              <a:rPr lang="ko-KR" altLang="en-US" sz="1500" smtClean="0">
                <a:solidFill>
                  <a:srgbClr val="000000"/>
                </a:solidFill>
                <a:sym typeface="Wingdings" pitchFamily="2" charset="2"/>
              </a:rPr>
              <a:t>                   참고</a:t>
            </a:r>
            <a:r>
              <a:rPr lang="en-US" altLang="ko-KR" sz="1500" smtClean="0">
                <a:solidFill>
                  <a:srgbClr val="000000"/>
                </a:solidFill>
                <a:sym typeface="Wingdings" pitchFamily="2" charset="2"/>
              </a:rPr>
              <a:t>: </a:t>
            </a:r>
            <a:r>
              <a:rPr lang="ko-KR" altLang="en-US" sz="1500" smtClean="0">
                <a:solidFill>
                  <a:srgbClr val="000000"/>
                </a:solidFill>
                <a:sym typeface="Wingdings" pitchFamily="2" charset="2"/>
              </a:rPr>
              <a:t>저임금 근로자는 중위소득의 </a:t>
            </a:r>
            <a:r>
              <a:rPr lang="en-US" altLang="ko-KR" sz="1500" smtClean="0">
                <a:solidFill>
                  <a:srgbClr val="000000"/>
                </a:solidFill>
                <a:sym typeface="Wingdings" pitchFamily="2" charset="2"/>
              </a:rPr>
              <a:t>2/3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04448" y="63093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6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8229600" cy="993775"/>
          </a:xfrm>
        </p:spPr>
        <p:txBody>
          <a:bodyPr/>
          <a:lstStyle/>
          <a:p>
            <a:pPr eaLnBrk="1" hangingPunct="1"/>
            <a:r>
              <a:rPr lang="en-US" altLang="ko-KR" sz="2800" dirty="0" smtClean="0">
                <a:latin typeface="Times New Roman" pitchFamily="18" charset="0"/>
              </a:rPr>
              <a:t>&lt;</a:t>
            </a:r>
            <a:r>
              <a:rPr lang="ko-KR" altLang="en-US" sz="2800" dirty="0" smtClean="0">
                <a:latin typeface="Times New Roman" pitchFamily="18" charset="0"/>
              </a:rPr>
              <a:t>그림 </a:t>
            </a:r>
            <a:r>
              <a:rPr lang="en-US" altLang="ko-KR" sz="2800" dirty="0">
                <a:latin typeface="Times New Roman" pitchFamily="18" charset="0"/>
              </a:rPr>
              <a:t>2</a:t>
            </a:r>
            <a:r>
              <a:rPr lang="en-US" altLang="ko-KR" sz="2800" dirty="0" smtClean="0">
                <a:latin typeface="Times New Roman" pitchFamily="18" charset="0"/>
              </a:rPr>
              <a:t>&gt; </a:t>
            </a:r>
            <a:r>
              <a:rPr lang="ko-KR" altLang="en-US" sz="2800" dirty="0" smtClean="0">
                <a:latin typeface="Times New Roman" pitchFamily="18" charset="0"/>
              </a:rPr>
              <a:t>한국의 소득 불평등 추이</a:t>
            </a:r>
            <a:r>
              <a:rPr lang="en-US" altLang="ko-KR" sz="2800" dirty="0" smtClean="0">
                <a:latin typeface="Times New Roman" pitchFamily="18" charset="0"/>
              </a:rPr>
              <a:t>(1982-2008)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268413"/>
            <a:ext cx="8229600" cy="5329237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ko-KR" sz="2000" smtClean="0">
                <a:latin typeface="Times New Roman" pitchFamily="18" charset="0"/>
              </a:rPr>
              <a:t>1990</a:t>
            </a:r>
            <a:r>
              <a:rPr lang="ko-KR" altLang="en-US" sz="2000" smtClean="0">
                <a:latin typeface="Times New Roman" pitchFamily="18" charset="0"/>
              </a:rPr>
              <a:t>년대 </a:t>
            </a:r>
            <a:r>
              <a:rPr lang="en-US" altLang="ko-KR" sz="2000" smtClean="0">
                <a:latin typeface="Times New Roman" pitchFamily="18" charset="0"/>
              </a:rPr>
              <a:t>U-</a:t>
            </a:r>
            <a:r>
              <a:rPr lang="ko-KR" altLang="en-US" sz="2000" smtClean="0">
                <a:latin typeface="Times New Roman" pitchFamily="18" charset="0"/>
              </a:rPr>
              <a:t>턴 현상</a:t>
            </a:r>
            <a:endParaRPr lang="en-US" altLang="ko-KR" sz="200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ko-KR" altLang="en-US" sz="2000" smtClean="0">
                <a:latin typeface="Times New Roman" pitchFamily="18" charset="0"/>
              </a:rPr>
              <a:t>민주화와 세계화</a:t>
            </a:r>
            <a:endParaRPr lang="en-US" altLang="ko-KR" sz="2000" smtClean="0">
              <a:latin typeface="Times New Roman" pitchFamily="18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ko-KR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ko-KR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ko-KR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ko-KR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ko-KR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ko-KR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ko-KR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ko-KR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ko-KR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ko-KR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ko-KR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ko-KR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ko-KR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ko-KR" sz="200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altLang="ko-KR" sz="1600" smtClean="0">
                <a:latin typeface="Times New Roman" pitchFamily="18" charset="0"/>
              </a:rPr>
              <a:t>  Source: Yoo Kyung Joon(2009) Trend and Factors in Poverty in Korea, KDI.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altLang="ko-KR" sz="2000" smtClean="0">
              <a:latin typeface="Times New Roman" pitchFamily="18" charset="0"/>
            </a:endParaRPr>
          </a:p>
        </p:txBody>
      </p:sp>
      <p:pic>
        <p:nvPicPr>
          <p:cNvPr id="20483" name="Picture 8" descr="UNI00000c5065d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2205038"/>
            <a:ext cx="6769100" cy="3887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604448" y="63093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7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ko-KR" sz="3200" smtClean="0"/>
              <a:t>&lt;</a:t>
            </a:r>
            <a:r>
              <a:rPr lang="ko-KR" altLang="en-US" sz="3200" smtClean="0"/>
              <a:t>표 </a:t>
            </a:r>
            <a:r>
              <a:rPr lang="en-US" altLang="ko-KR" sz="3200" smtClean="0"/>
              <a:t>1&gt; </a:t>
            </a:r>
            <a:r>
              <a:rPr lang="ko-KR" altLang="en-US" sz="3200" smtClean="0"/>
              <a:t>한국의 불평등 실태</a:t>
            </a:r>
            <a:r>
              <a:rPr lang="en-US" altLang="ko-KR" sz="3200" smtClean="0"/>
              <a:t>(2006 </a:t>
            </a:r>
            <a:r>
              <a:rPr lang="ko-KR" altLang="en-US" sz="3200" smtClean="0"/>
              <a:t>및</a:t>
            </a:r>
            <a:r>
              <a:rPr lang="en-US" altLang="ko-KR" sz="3200" smtClean="0"/>
              <a:t> 2007)</a:t>
            </a:r>
            <a:r>
              <a:rPr lang="ko-KR" altLang="en-US" sz="3200" smtClean="0"/>
              <a:t> </a:t>
            </a: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5557149"/>
              </p:ext>
            </p:extLst>
          </p:nvPr>
        </p:nvGraphicFramePr>
        <p:xfrm>
          <a:off x="1547664" y="2204864"/>
          <a:ext cx="6624736" cy="2865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/>
                <a:gridCol w="1656184"/>
                <a:gridCol w="1656184"/>
                <a:gridCol w="936104"/>
                <a:gridCol w="720080"/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종류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상위 </a:t>
                      </a:r>
                      <a:r>
                        <a:rPr lang="en-US" altLang="ko-KR" dirty="0" smtClean="0"/>
                        <a:t>20%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상위 </a:t>
                      </a:r>
                      <a:r>
                        <a:rPr lang="en-US" altLang="ko-KR" dirty="0" smtClean="0"/>
                        <a:t>10%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하위 </a:t>
                      </a:r>
                      <a:r>
                        <a:rPr lang="en-US" altLang="ko-KR" dirty="0" smtClean="0"/>
                        <a:t>10%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지니계수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소득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45.806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28.603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1.082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.423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근로소득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55.105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34.644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0.000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.574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부동산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65.443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47.756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0.000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.669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재산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59.851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42.333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0.200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.580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주택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63.525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40.041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0.000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.664</a:t>
                      </a:r>
                      <a:endParaRPr lang="ko-KR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부채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78.667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59.678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0.000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.773</a:t>
                      </a:r>
                      <a:endParaRPr lang="ko-KR" alt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547664" y="5661248"/>
            <a:ext cx="53285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/>
              <a:t>* </a:t>
            </a:r>
            <a:r>
              <a:rPr lang="ko-KR" altLang="en-US" b="1" dirty="0" smtClean="0"/>
              <a:t>균등화 가구소득 </a:t>
            </a:r>
            <a:r>
              <a:rPr lang="ko-KR" altLang="en-US" b="1" dirty="0" err="1" smtClean="0"/>
              <a:t>지니계수</a:t>
            </a:r>
            <a:r>
              <a:rPr lang="ko-KR" altLang="en-US" b="1" dirty="0" smtClean="0"/>
              <a:t> </a:t>
            </a:r>
            <a:r>
              <a:rPr lang="en-US" altLang="ko-KR" b="1" dirty="0" smtClean="0"/>
              <a:t>= 0.381</a:t>
            </a:r>
            <a:endParaRPr lang="ko-KR" altLang="en-US" b="1" dirty="0"/>
          </a:p>
        </p:txBody>
      </p:sp>
      <p:sp>
        <p:nvSpPr>
          <p:cNvPr id="7" name="TextBox 6"/>
          <p:cNvSpPr txBox="1"/>
          <p:nvPr/>
        </p:nvSpPr>
        <p:spPr>
          <a:xfrm>
            <a:off x="8604448" y="63093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8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3323134"/>
              </p:ext>
            </p:extLst>
          </p:nvPr>
        </p:nvGraphicFramePr>
        <p:xfrm>
          <a:off x="6372200" y="404681"/>
          <a:ext cx="2160239" cy="59766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60239"/>
              </a:tblGrid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 dirty="0">
                          <a:effectLst/>
                        </a:rPr>
                        <a:t>체코</a:t>
                      </a:r>
                      <a:endParaRPr lang="ko-KR" sz="7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indent="381000" algn="just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덴마크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헝가리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아이스란드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 dirty="0">
                          <a:effectLst/>
                        </a:rPr>
                        <a:t>슬로바키아</a:t>
                      </a:r>
                      <a:endParaRPr lang="ko-KR" sz="7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오스트리아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네덜란드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룩셈부르크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프랑스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슬로베니아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노르웨이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핀란드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스웨덴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스위스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독일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벨기에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아일랜드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폴란드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뉴질랜드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700" kern="0">
                          <a:effectLst/>
                        </a:rPr>
                        <a:t>OECD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영국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캐나다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이탈리아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그리스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포루투갈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스페인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에스토니아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호주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한국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일본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터키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 dirty="0">
                          <a:effectLst/>
                        </a:rPr>
                        <a:t>미국</a:t>
                      </a:r>
                      <a:endParaRPr lang="ko-KR" sz="7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칠레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70847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>
                          <a:effectLst/>
                        </a:rPr>
                        <a:t>이스라엘</a:t>
                      </a:r>
                      <a:endParaRPr lang="ko-KR" sz="7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  <a:tr h="167862">
                <a:tc>
                  <a:txBody>
                    <a:bodyPr/>
                    <a:lstStyle/>
                    <a:p>
                      <a:pPr algn="ctr" latinLnBrk="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700" kern="0" dirty="0">
                          <a:effectLst/>
                        </a:rPr>
                        <a:t>멕시코</a:t>
                      </a:r>
                      <a:endParaRPr lang="ko-KR" sz="7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46384" marR="46384" marT="0" marB="0" anchor="b"/>
                </a:tc>
              </a:tr>
            </a:tbl>
          </a:graphicData>
        </a:graphic>
      </p:graphicFrame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057650" y="16002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8100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함초롬바탕" pitchFamily="18" charset="-127"/>
                <a:cs typeface="굴림" pitchFamily="50" charset="-127"/>
              </a:rPr>
              <a:t>&lt;</a:t>
            </a:r>
            <a:r>
              <a:rPr kumimoji="1" lang="ko-KR" alt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그림</a:t>
            </a:r>
            <a:r>
              <a:rPr kumimoji="1" lang="ko-KR" alt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함초롬바탕" pitchFamily="18" charset="-127"/>
                <a:cs typeface="굴림" pitchFamily="50" charset="-127"/>
              </a:rPr>
              <a:t> </a:t>
            </a:r>
            <a:r>
              <a:rPr kumimoji="1" lang="en-US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함초롬바탕" pitchFamily="18" charset="-127"/>
                <a:cs typeface="굴림" pitchFamily="50" charset="-127"/>
              </a:rPr>
              <a:t>1&gt; </a:t>
            </a:r>
            <a:r>
              <a:rPr kumimoji="1" lang="ko-KR" alt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중위소득</a:t>
            </a:r>
            <a:r>
              <a:rPr kumimoji="1" lang="ko-KR" alt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함초롬바탕" pitchFamily="18" charset="-127"/>
                <a:cs typeface="굴림" pitchFamily="50" charset="-127"/>
              </a:rPr>
              <a:t> </a:t>
            </a:r>
            <a:r>
              <a:rPr kumimoji="1" lang="en-US" altLang="ko-KR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함초롬바탕" pitchFamily="18" charset="-127"/>
                <a:cs typeface="굴림" pitchFamily="50" charset="-127"/>
              </a:rPr>
              <a:t>50% </a:t>
            </a:r>
            <a:r>
              <a:rPr kumimoji="1" lang="ko-KR" alt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이하의</a:t>
            </a:r>
            <a:r>
              <a:rPr kumimoji="1" lang="ko-KR" alt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함초롬바탕" pitchFamily="18" charset="-127"/>
                <a:cs typeface="굴림" pitchFamily="50" charset="-127"/>
              </a:rPr>
              <a:t> </a:t>
            </a:r>
            <a:r>
              <a:rPr kumimoji="1" lang="ko-KR" alt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빈곤층</a:t>
            </a:r>
            <a:r>
              <a:rPr kumimoji="1" lang="ko-KR" alt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맑은 고딕" pitchFamily="50" charset="-127"/>
                <a:ea typeface="함초롬바탕" pitchFamily="18" charset="-127"/>
                <a:cs typeface="굴림" pitchFamily="50" charset="-127"/>
              </a:rPr>
              <a:t> </a:t>
            </a:r>
            <a:r>
              <a:rPr kumimoji="1" lang="ko-KR" altLang="en-US" sz="10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함초롬바탕" pitchFamily="18" charset="-127"/>
                <a:ea typeface="함초롬바탕" pitchFamily="18" charset="-127"/>
                <a:cs typeface="함초롬바탕" pitchFamily="18" charset="-127"/>
              </a:rPr>
              <a:t>비율</a:t>
            </a:r>
            <a:endParaRPr kumimoji="1" lang="ko-KR" altLang="en-US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  <a:p>
            <a:pPr marL="0" marR="0" lvl="0" indent="3810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04663"/>
            <a:ext cx="4767883" cy="6270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057650" y="83280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  <a:cs typeface="굴림" pitchFamily="50" charset="-127"/>
            </a:endParaRPr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1600" dirty="0" smtClean="0"/>
              <a:t>&lt;</a:t>
            </a:r>
            <a:r>
              <a:rPr lang="ko-KR" altLang="ko-KR" sz="1600" dirty="0" smtClean="0"/>
              <a:t>중위소득</a:t>
            </a:r>
            <a:r>
              <a:rPr lang="en-US" altLang="ko-KR" sz="1600" dirty="0" smtClean="0"/>
              <a:t> 50% </a:t>
            </a:r>
            <a:r>
              <a:rPr lang="ko-KR" altLang="ko-KR" sz="1600" dirty="0" smtClean="0"/>
              <a:t>이하의 빈곤층 비율</a:t>
            </a:r>
            <a:r>
              <a:rPr lang="en-US" altLang="ko-KR" sz="1600" dirty="0" smtClean="0"/>
              <a:t>&gt;</a:t>
            </a:r>
            <a:endParaRPr lang="ko-KR" altLang="en-US" sz="1600" dirty="0"/>
          </a:p>
        </p:txBody>
      </p:sp>
      <p:cxnSp>
        <p:nvCxnSpPr>
          <p:cNvPr id="7" name="직선 화살표 연결선 6"/>
          <p:cNvCxnSpPr/>
          <p:nvPr/>
        </p:nvCxnSpPr>
        <p:spPr>
          <a:xfrm flipH="1">
            <a:off x="8532440" y="5013176"/>
            <a:ext cx="432048" cy="288032"/>
          </a:xfrm>
          <a:prstGeom prst="straightConnector1">
            <a:avLst/>
          </a:prstGeom>
          <a:ln w="793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604448" y="6309320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69255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791" y="1096566"/>
            <a:ext cx="7922419" cy="46648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5705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481138"/>
            <a:ext cx="6985000" cy="4827587"/>
          </a:xfrm>
          <a:prstGeom prst="rect">
            <a:avLst/>
          </a:prstGeom>
          <a:noFill/>
          <a:ln w="25282">
            <a:noFill/>
            <a:miter lim="800000"/>
            <a:headEnd/>
            <a:tailEnd/>
          </a:ln>
        </p:spPr>
      </p:pic>
      <p:sp>
        <p:nvSpPr>
          <p:cNvPr id="22530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455613" y="273050"/>
            <a:ext cx="8231187" cy="1143000"/>
          </a:xfrm>
        </p:spPr>
        <p:txBody>
          <a:bodyPr lIns="91398" tIns="45671" rIns="91398" bIns="45671"/>
          <a:lstStyle/>
          <a:p>
            <a:pPr eaLnBrk="1" hangingPunct="1"/>
            <a:r>
              <a:rPr lang="en-US" altLang="ko-KR" sz="2800" smtClean="0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&lt;</a:t>
            </a:r>
            <a:r>
              <a:rPr lang="ko-KR" altLang="en-US" sz="2800" smtClean="0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그림 </a:t>
            </a:r>
            <a:r>
              <a:rPr lang="en-US" altLang="ko-KR" sz="2800" smtClean="0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4&gt; </a:t>
            </a:r>
            <a:r>
              <a:rPr lang="ko-KR" altLang="en-US" sz="2800" smtClean="0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임금불평등 국제비교</a:t>
            </a:r>
            <a:r>
              <a:rPr lang="en-US" altLang="ko-KR" sz="2800" smtClean="0">
                <a:solidFill>
                  <a:srgbClr val="000000"/>
                </a:solidFill>
                <a:latin typeface="함초롬돋움"/>
                <a:ea typeface="함초롬돋움"/>
                <a:cs typeface="함초롬돋움"/>
              </a:rPr>
              <a:t>(2009)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11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dirty="0" smtClean="0"/>
              <a:t>사회적 위기</a:t>
            </a:r>
          </a:p>
        </p:txBody>
      </p:sp>
      <p:sp>
        <p:nvSpPr>
          <p:cNvPr id="23554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 dirty="0" smtClean="0"/>
              <a:t>인구구조의 변화</a:t>
            </a:r>
            <a:endParaRPr lang="en-US" altLang="ko-KR" dirty="0" smtClean="0"/>
          </a:p>
          <a:p>
            <a:pPr eaLnBrk="1" hangingPunct="1"/>
            <a:r>
              <a:rPr lang="ko-KR" altLang="en-US" dirty="0" err="1" smtClean="0"/>
              <a:t>저출산</a:t>
            </a:r>
            <a:endParaRPr lang="ko-KR" altLang="en-US" dirty="0" smtClean="0"/>
          </a:p>
          <a:p>
            <a:pPr eaLnBrk="1" hangingPunct="1"/>
            <a:r>
              <a:rPr lang="ko-KR" altLang="en-US" dirty="0" smtClean="0"/>
              <a:t>고령화</a:t>
            </a:r>
          </a:p>
          <a:p>
            <a:pPr eaLnBrk="1" hangingPunct="1"/>
            <a:r>
              <a:rPr lang="ko-KR" altLang="en-US" dirty="0" smtClean="0"/>
              <a:t>이혼혁명 </a:t>
            </a:r>
          </a:p>
          <a:p>
            <a:pPr eaLnBrk="1" hangingPunct="1"/>
            <a:r>
              <a:rPr lang="ko-KR" altLang="en-US" dirty="0" smtClean="0"/>
              <a:t>자살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12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제목 3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ko-KR" altLang="en-US" smtClean="0"/>
              <a:t>가족구조의 변화</a:t>
            </a:r>
          </a:p>
        </p:txBody>
      </p:sp>
      <p:sp>
        <p:nvSpPr>
          <p:cNvPr id="24578" name="내용 개체 틀 4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§"/>
            </a:pPr>
            <a:r>
              <a:rPr lang="ko-KR" altLang="en-US" smtClean="0"/>
              <a:t>이혼혁명</a:t>
            </a:r>
            <a:endParaRPr lang="en-US" altLang="ko-KR" smtClean="0"/>
          </a:p>
          <a:p>
            <a:pPr eaLnBrk="1" hangingPunct="1">
              <a:buFont typeface="Arial" charset="0"/>
              <a:buNone/>
            </a:pPr>
            <a:r>
              <a:rPr lang="en-US" altLang="ko-KR" smtClean="0"/>
              <a:t>  1970</a:t>
            </a:r>
            <a:r>
              <a:rPr lang="ko-KR" altLang="en-US" smtClean="0"/>
              <a:t>년대 </a:t>
            </a:r>
            <a:r>
              <a:rPr lang="en-US" altLang="ko-KR" smtClean="0"/>
              <a:t>OECD</a:t>
            </a:r>
            <a:r>
              <a:rPr lang="ko-KR" altLang="en-US" smtClean="0"/>
              <a:t>의</a:t>
            </a:r>
            <a:r>
              <a:rPr lang="en-US" altLang="ko-KR" smtClean="0"/>
              <a:t> 1/3 </a:t>
            </a:r>
            <a:r>
              <a:rPr lang="ko-KR" altLang="en-US" smtClean="0"/>
              <a:t>수준</a:t>
            </a:r>
            <a:r>
              <a:rPr lang="en-US" altLang="ko-KR" smtClean="0"/>
              <a:t>(1.1</a:t>
            </a:r>
            <a:r>
              <a:rPr lang="ko-KR" altLang="en-US" smtClean="0"/>
              <a:t>명 대 </a:t>
            </a:r>
            <a:r>
              <a:rPr lang="en-US" altLang="ko-KR" smtClean="0"/>
              <a:t>0.4</a:t>
            </a:r>
            <a:r>
              <a:rPr lang="ko-KR" altLang="en-US" smtClean="0"/>
              <a:t>명</a:t>
            </a:r>
            <a:r>
              <a:rPr lang="en-US" altLang="ko-KR" smtClean="0"/>
              <a:t>)</a:t>
            </a:r>
          </a:p>
          <a:p>
            <a:pPr eaLnBrk="1" hangingPunct="1">
              <a:buFont typeface="Arial" charset="0"/>
              <a:buNone/>
            </a:pPr>
            <a:r>
              <a:rPr lang="en-US" altLang="ko-KR" smtClean="0"/>
              <a:t>  1980</a:t>
            </a:r>
            <a:r>
              <a:rPr lang="ko-KR" altLang="en-US" smtClean="0"/>
              <a:t>년대 </a:t>
            </a:r>
            <a:r>
              <a:rPr lang="en-US" altLang="ko-KR" smtClean="0"/>
              <a:t>OECD</a:t>
            </a:r>
            <a:r>
              <a:rPr lang="ko-KR" altLang="en-US" smtClean="0"/>
              <a:t>의 </a:t>
            </a:r>
            <a:r>
              <a:rPr lang="en-US" altLang="ko-KR" smtClean="0"/>
              <a:t>½ </a:t>
            </a:r>
            <a:r>
              <a:rPr lang="ko-KR" altLang="en-US" smtClean="0"/>
              <a:t>수준  </a:t>
            </a:r>
            <a:r>
              <a:rPr lang="en-US" altLang="ko-KR" smtClean="0"/>
              <a:t>(2</a:t>
            </a:r>
            <a:r>
              <a:rPr lang="ko-KR" altLang="en-US" smtClean="0"/>
              <a:t>명 대 </a:t>
            </a:r>
            <a:r>
              <a:rPr lang="en-US" altLang="ko-KR" smtClean="0"/>
              <a:t>1</a:t>
            </a:r>
            <a:r>
              <a:rPr lang="ko-KR" altLang="en-US" smtClean="0"/>
              <a:t>명</a:t>
            </a:r>
            <a:r>
              <a:rPr lang="en-US" altLang="ko-KR" smtClean="0"/>
              <a:t>)</a:t>
            </a:r>
          </a:p>
          <a:p>
            <a:pPr eaLnBrk="1" hangingPunct="1">
              <a:buFont typeface="Arial" charset="0"/>
              <a:buNone/>
            </a:pPr>
            <a:r>
              <a:rPr lang="en-US" altLang="ko-KR" smtClean="0"/>
              <a:t>  2003</a:t>
            </a:r>
            <a:r>
              <a:rPr lang="ko-KR" altLang="en-US" smtClean="0"/>
              <a:t>년    </a:t>
            </a:r>
            <a:r>
              <a:rPr lang="en-US" altLang="ko-KR" smtClean="0"/>
              <a:t>OECD</a:t>
            </a:r>
            <a:r>
              <a:rPr lang="ko-KR" altLang="en-US" smtClean="0"/>
              <a:t>의 </a:t>
            </a:r>
            <a:r>
              <a:rPr lang="en-US" altLang="ko-KR" smtClean="0"/>
              <a:t>2</a:t>
            </a:r>
            <a:r>
              <a:rPr lang="ko-KR" altLang="en-US" smtClean="0"/>
              <a:t>위 </a:t>
            </a:r>
            <a:r>
              <a:rPr lang="en-US" altLang="ko-KR" smtClean="0"/>
              <a:t>(1</a:t>
            </a:r>
            <a:r>
              <a:rPr lang="ko-KR" altLang="en-US" smtClean="0"/>
              <a:t>위 미국 </a:t>
            </a:r>
            <a:r>
              <a:rPr lang="en-US" altLang="ko-KR" smtClean="0"/>
              <a:t>3.8</a:t>
            </a:r>
            <a:r>
              <a:rPr lang="ko-KR" altLang="en-US" smtClean="0"/>
              <a:t>명</a:t>
            </a:r>
            <a:r>
              <a:rPr lang="en-US" altLang="ko-KR" smtClean="0"/>
              <a:t>, 2</a:t>
            </a:r>
            <a:r>
              <a:rPr lang="ko-KR" altLang="en-US" smtClean="0"/>
              <a:t>위 한국 </a:t>
            </a:r>
            <a:r>
              <a:rPr lang="en-US" altLang="ko-KR" smtClean="0"/>
              <a:t>3.5</a:t>
            </a:r>
            <a:r>
              <a:rPr lang="ko-KR" altLang="en-US" smtClean="0"/>
              <a:t>명</a:t>
            </a:r>
            <a:r>
              <a:rPr lang="en-US" altLang="ko-KR" smtClean="0"/>
              <a:t>) </a:t>
            </a:r>
          </a:p>
          <a:p>
            <a:pPr eaLnBrk="1" hangingPunct="1">
              <a:buFont typeface="Arial" charset="0"/>
              <a:buNone/>
            </a:pPr>
            <a:r>
              <a:rPr lang="en-US" altLang="ko-KR" smtClean="0"/>
              <a:t> * </a:t>
            </a:r>
            <a:r>
              <a:rPr lang="ko-KR" altLang="en-US" smtClean="0"/>
              <a:t>백년해로 사회에서 이혼</a:t>
            </a:r>
            <a:r>
              <a:rPr lang="en-US" altLang="ko-KR" smtClean="0"/>
              <a:t>/</a:t>
            </a:r>
            <a:r>
              <a:rPr lang="ko-KR" altLang="en-US" smtClean="0"/>
              <a:t>재혼 사회로</a:t>
            </a:r>
            <a:endParaRPr lang="en-US" altLang="ko-KR" smtClean="0"/>
          </a:p>
          <a:p>
            <a:pPr eaLnBrk="1" hangingPunct="1">
              <a:buFont typeface="Arial" charset="0"/>
              <a:buNone/>
            </a:pPr>
            <a:r>
              <a:rPr lang="en-US" altLang="ko-KR" smtClean="0"/>
              <a:t>  </a:t>
            </a:r>
            <a:endParaRPr lang="ko-KR" altLang="en-US" smtClean="0"/>
          </a:p>
        </p:txBody>
      </p:sp>
      <p:sp>
        <p:nvSpPr>
          <p:cNvPr id="4" name="TextBox 3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13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Content Placeholder 2"/>
          <p:cNvSpPr>
            <a:spLocks noGrp="1"/>
          </p:cNvSpPr>
          <p:nvPr>
            <p:ph idx="4294967295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 eaLnBrk="1" hangingPunct="1">
              <a:buFont typeface="Arial" charset="0"/>
              <a:buNone/>
            </a:pPr>
            <a:r>
              <a:rPr lang="en-US" altLang="ko-KR" dirty="0" smtClean="0"/>
              <a:t>   </a:t>
            </a:r>
            <a:r>
              <a:rPr lang="ko-KR" altLang="en-US" dirty="0" smtClean="0"/>
              <a:t>한국의 인구 추이</a:t>
            </a:r>
            <a:r>
              <a:rPr lang="en-US" altLang="ko-KR" dirty="0" smtClean="0"/>
              <a:t>(1980-2070)</a:t>
            </a:r>
            <a:endParaRPr lang="ko-KR" altLang="en-US" dirty="0" smtClean="0"/>
          </a:p>
        </p:txBody>
      </p:sp>
      <p:sp>
        <p:nvSpPr>
          <p:cNvPr id="4" name="Date Placeholder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9AD56740-07FF-465A-ADAE-CC5866295656}" type="datetime1">
              <a:rPr kumimoji="0" lang="en-US" altLang="ko-KR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2/13/2018</a:t>
            </a:fld>
            <a:endParaRPr kumimoji="0" lang="en-US" altLang="ko-KR" sz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 txBox="1">
            <a:spLocks noGrp="1"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Footer Text</a:t>
            </a:r>
          </a:p>
        </p:txBody>
      </p:sp>
      <p:sp>
        <p:nvSpPr>
          <p:cNvPr id="6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9FE83573-B927-43B7-9630-E1B156907312}" type="slidenum">
              <a:rPr kumimoji="0" lang="en-US" altLang="ko-KR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kumimoji="0" lang="en-US" altLang="ko-KR" sz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3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atinLnBrk="0"/>
            <a:endParaRPr kumimoji="0" lang="ko-KR" altLang="en-US">
              <a:latin typeface="맑은 고딕"/>
            </a:endParaRPr>
          </a:p>
        </p:txBody>
      </p:sp>
      <p:pic>
        <p:nvPicPr>
          <p:cNvPr id="26631" name="_x190430008" descr="EMB00000f387a9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552" y="1700808"/>
            <a:ext cx="7704856" cy="4249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86" name="Object 2"/>
          <p:cNvGraphicFramePr>
            <a:graphicFrameLocks/>
          </p:cNvGraphicFramePr>
          <p:nvPr/>
        </p:nvGraphicFramePr>
        <p:xfrm>
          <a:off x="214313" y="1571625"/>
          <a:ext cx="8429625" cy="500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96" r:id="rId4" imgW="8431499" imgH="4999153" progId="Excel.Sheet.8">
                  <p:embed/>
                </p:oleObj>
              </mc:Choice>
              <mc:Fallback>
                <p:oleObj r:id="rId4" imgW="8431499" imgH="4999153" progId="Excel.Sheet.8">
                  <p:embed/>
                  <p:pic>
                    <p:nvPicPr>
                      <p:cNvPr id="0" name="Picture 2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3" y="1571625"/>
                        <a:ext cx="8429625" cy="5000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987" name="제목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ko-KR" sz="4000" smtClean="0"/>
              <a:t>&lt;</a:t>
            </a:r>
            <a:r>
              <a:rPr lang="ko-KR" altLang="en-US" sz="4000" smtClean="0"/>
              <a:t>그림 </a:t>
            </a:r>
            <a:r>
              <a:rPr lang="en-US" altLang="ko-KR" sz="4000" smtClean="0"/>
              <a:t>6&gt; </a:t>
            </a:r>
            <a:r>
              <a:rPr lang="ko-KR" altLang="en-US" sz="4000" smtClean="0"/>
              <a:t>부양비</a:t>
            </a:r>
            <a:r>
              <a:rPr lang="en-US" altLang="ko-KR" sz="4000" smtClean="0"/>
              <a:t>, </a:t>
            </a:r>
            <a:r>
              <a:rPr lang="ko-KR" altLang="en-US" sz="4000" smtClean="0"/>
              <a:t>고령화 지수</a:t>
            </a:r>
            <a:r>
              <a:rPr lang="en-US" altLang="ko-KR" sz="4000" smtClean="0"/>
              <a:t>(1960-2055) </a:t>
            </a:r>
            <a:endParaRPr lang="ko-KR" altLang="en-US" sz="4000" smtClean="0"/>
          </a:p>
        </p:txBody>
      </p:sp>
      <p:sp>
        <p:nvSpPr>
          <p:cNvPr id="4" name="TextBox 3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15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제목 14"/>
          <p:cNvSpPr>
            <a:spLocks noGrp="1"/>
          </p:cNvSpPr>
          <p:nvPr>
            <p:ph type="title" idx="4294967295"/>
          </p:nvPr>
        </p:nvSpPr>
        <p:spPr>
          <a:xfrm>
            <a:off x="539750" y="115888"/>
            <a:ext cx="7772400" cy="720725"/>
          </a:xfrm>
        </p:spPr>
        <p:txBody>
          <a:bodyPr anchor="t"/>
          <a:lstStyle/>
          <a:p>
            <a:pPr algn="l" eaLnBrk="1" hangingPunct="1"/>
            <a:r>
              <a:rPr lang="en-US" altLang="ko-KR" sz="3200" smtClean="0"/>
              <a:t>&lt;</a:t>
            </a:r>
            <a:r>
              <a:rPr lang="ko-KR" altLang="en-US" sz="3200" smtClean="0"/>
              <a:t>그림 </a:t>
            </a:r>
            <a:r>
              <a:rPr lang="en-US" altLang="ko-KR" sz="3200" smtClean="0"/>
              <a:t>8&gt; </a:t>
            </a:r>
            <a:r>
              <a:rPr lang="ko-KR" altLang="en-US" sz="3200" smtClean="0"/>
              <a:t>노인 소득 구성  </a:t>
            </a:r>
          </a:p>
        </p:txBody>
      </p:sp>
      <p:sp>
        <p:nvSpPr>
          <p:cNvPr id="8" name="텍스트 개체 틀 7"/>
          <p:cNvSpPr>
            <a:spLocks noGrp="1"/>
          </p:cNvSpPr>
          <p:nvPr>
            <p:ph type="body" idx="4294967295"/>
          </p:nvPr>
        </p:nvSpPr>
        <p:spPr>
          <a:xfrm>
            <a:off x="827088" y="6165850"/>
            <a:ext cx="7772400" cy="692150"/>
          </a:xfrm>
        </p:spPr>
        <p:txBody>
          <a:bodyPr rtlCol="0" anchor="b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ko-KR" altLang="en-US" sz="2000" dirty="0" smtClean="0">
                <a:solidFill>
                  <a:schemeClr val="tx1">
                    <a:tint val="75000"/>
                  </a:schemeClr>
                </a:solidFill>
                <a:latin typeface="+mj-lt"/>
                <a:cs typeface="+mn-cs"/>
              </a:rPr>
              <a:t>자료</a:t>
            </a:r>
            <a:r>
              <a:rPr lang="en-US" altLang="ko-KR" sz="2000" dirty="0" smtClean="0">
                <a:solidFill>
                  <a:schemeClr val="tx1">
                    <a:tint val="75000"/>
                  </a:schemeClr>
                </a:solidFill>
                <a:latin typeface="+mj-lt"/>
                <a:cs typeface="+mn-cs"/>
              </a:rPr>
              <a:t>: OECD, Pension at a Glance 2011, OECD p. 147.</a:t>
            </a:r>
            <a:endParaRPr lang="ko-KR" altLang="en-US" sz="2000" dirty="0">
              <a:solidFill>
                <a:schemeClr val="tx1">
                  <a:tint val="75000"/>
                </a:schemeClr>
              </a:solidFill>
              <a:latin typeface="+mj-lt"/>
              <a:cs typeface="+mn-cs"/>
            </a:endParaRPr>
          </a:p>
        </p:txBody>
      </p:sp>
      <p:pic>
        <p:nvPicPr>
          <p:cNvPr id="45059" name="Picture 2" descr="C:\Documents and Settings\신광영\My Documents\My Pictures\OECD 노인 소득 출처 2011 Pension at Glance 2011 147쪽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765175"/>
            <a:ext cx="8353425" cy="568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16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제목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44034" name="차트 개체 틀 2"/>
          <p:cNvSpPr>
            <a:spLocks noGrp="1" noTextEdit="1"/>
          </p:cNvSpPr>
          <p:nvPr>
            <p:ph type="chart" idx="4294967295"/>
          </p:nvPr>
        </p:nvSpPr>
        <p:spPr/>
      </p:sp>
      <p:pic>
        <p:nvPicPr>
          <p:cNvPr id="4403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1188" y="0"/>
            <a:ext cx="77771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17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타원 1"/>
          <p:cNvSpPr/>
          <p:nvPr/>
        </p:nvSpPr>
        <p:spPr>
          <a:xfrm>
            <a:off x="6012160" y="1268760"/>
            <a:ext cx="792088" cy="720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6081" name="제목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ko-KR" altLang="en-US" smtClean="0"/>
          </a:p>
        </p:txBody>
      </p:sp>
      <p:pic>
        <p:nvPicPr>
          <p:cNvPr id="46082" name="Picture 2" descr="C:\Documents and Settings\신광영\My Documents\My Pictures\2011 OECd 노인빈곤율과 전체 빈곤율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92162" y="115888"/>
            <a:ext cx="7559675" cy="674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4" name="직선 화살표 연결선 3"/>
          <p:cNvCxnSpPr/>
          <p:nvPr/>
        </p:nvCxnSpPr>
        <p:spPr>
          <a:xfrm flipH="1">
            <a:off x="6851518" y="846138"/>
            <a:ext cx="1111867" cy="674646"/>
          </a:xfrm>
          <a:prstGeom prst="straightConnector1">
            <a:avLst/>
          </a:prstGeom>
          <a:ln w="34925">
            <a:solidFill>
              <a:srgbClr val="FF0000"/>
            </a:solidFill>
            <a:headEnd w="lg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18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279" y="1427682"/>
            <a:ext cx="6761860" cy="410839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34383" y="5536073"/>
            <a:ext cx="64157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Source: Statistics Korea (2017),  2017 Population and Housing Census Brief, p.45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967527" y="927753"/>
            <a:ext cx="36148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Trends of Single Household, 1995 - 2016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19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14885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차트 3"/>
          <p:cNvGraphicFramePr/>
          <p:nvPr>
            <p:extLst/>
          </p:nvPr>
        </p:nvGraphicFramePr>
        <p:xfrm>
          <a:off x="1524000" y="1397000"/>
          <a:ext cx="6096000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6" name="직선 연결선 5"/>
          <p:cNvCxnSpPr/>
          <p:nvPr/>
        </p:nvCxnSpPr>
        <p:spPr>
          <a:xfrm>
            <a:off x="1884348" y="3549176"/>
            <a:ext cx="5646633" cy="6409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20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30794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-180528" y="25258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ko-KR" sz="1800" dirty="0"/>
              <a:t>                </a:t>
            </a:r>
            <a:r>
              <a:rPr lang="ko-KR" altLang="en-US" sz="1800" dirty="0" smtClean="0"/>
              <a:t>가구 규모와 </a:t>
            </a:r>
            <a:r>
              <a:rPr lang="ko-KR" altLang="en-US" sz="1800" dirty="0" err="1" smtClean="0"/>
              <a:t>빈곤률</a:t>
            </a:r>
            <a:endParaRPr lang="ko-KR" altLang="en-US" sz="1800" dirty="0"/>
          </a:p>
        </p:txBody>
      </p:sp>
      <p:graphicFrame>
        <p:nvGraphicFramePr>
          <p:cNvPr id="4" name="내용 개체 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7297273"/>
              </p:ext>
            </p:extLst>
          </p:nvPr>
        </p:nvGraphicFramePr>
        <p:xfrm>
          <a:off x="1485900" y="1556792"/>
          <a:ext cx="6902524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033718" y="3645024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22.44%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763688" y="5949280"/>
            <a:ext cx="599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Source: Korea Household finance and Welfare Panel </a:t>
            </a:r>
            <a:endParaRPr lang="en-US" altLang="ko-KR" dirty="0" smtClean="0"/>
          </a:p>
          <a:p>
            <a:r>
              <a:rPr lang="en-US" altLang="ko-KR" dirty="0" smtClean="0"/>
              <a:t>Survey(2015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99263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ko-KR" altLang="en-US" sz="3600" dirty="0" smtClean="0"/>
              <a:t>자살률 추이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4294967295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ko-KR" altLang="en-US" dirty="0" smtClean="0">
                <a:cs typeface="+mn-cs"/>
              </a:rPr>
              <a:t>자살률 추이 </a:t>
            </a:r>
            <a:r>
              <a:rPr lang="en-US" altLang="ko-KR" dirty="0" smtClean="0">
                <a:cs typeface="+mn-cs"/>
              </a:rPr>
              <a:t>1990-2006</a:t>
            </a:r>
            <a:r>
              <a:rPr lang="ko-KR" altLang="en-US" dirty="0" smtClean="0">
                <a:cs typeface="+mn-cs"/>
              </a:rPr>
              <a:t>년</a:t>
            </a:r>
            <a:endParaRPr lang="en-US" altLang="ko-KR" dirty="0" smtClean="0"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ko-KR" dirty="0" smtClean="0"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ko-KR" dirty="0" smtClean="0"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ko-KR" dirty="0" smtClean="0"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ko-KR" dirty="0" smtClean="0"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ko-KR" dirty="0" smtClean="0"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ko-KR" dirty="0" smtClean="0"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ko-KR" dirty="0" smtClean="0"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ko-KR" dirty="0" smtClean="0"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ko-KR" altLang="en-US" dirty="0" smtClean="0">
                <a:cs typeface="+mn-cs"/>
              </a:rPr>
              <a:t>자료</a:t>
            </a:r>
            <a:r>
              <a:rPr lang="en-US" altLang="ko-KR" dirty="0" smtClean="0">
                <a:cs typeface="+mn-cs"/>
              </a:rPr>
              <a:t>: OECD Health at Glance 2009, 29</a:t>
            </a:r>
            <a:r>
              <a:rPr lang="ko-KR" altLang="en-US" dirty="0" smtClean="0">
                <a:cs typeface="+mn-cs"/>
              </a:rPr>
              <a:t>쪽</a:t>
            </a:r>
            <a:r>
              <a:rPr lang="en-US" altLang="ko-KR" dirty="0" smtClean="0">
                <a:cs typeface="+mn-cs"/>
              </a:rPr>
              <a:t>. </a:t>
            </a:r>
            <a:endParaRPr lang="ko-KR" altLang="en-US" dirty="0" smtClean="0"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ko-KR" altLang="en-US" dirty="0" smtClean="0"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ko-KR" altLang="en-US" dirty="0" smtClean="0">
              <a:cs typeface="+mn-cs"/>
            </a:endParaRPr>
          </a:p>
        </p:txBody>
      </p:sp>
      <p:sp>
        <p:nvSpPr>
          <p:cNvPr id="4" name="Date Placeholder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EBDDC5E6-9CB1-45AC-BB07-4C9D87551ECC}" type="datetime1">
              <a:rPr kumimoji="0" lang="en-US" altLang="ko-KR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2/13/2018</a:t>
            </a:fld>
            <a:endParaRPr kumimoji="0" lang="en-US" altLang="ko-KR" sz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 txBox="1">
            <a:spLocks noGrp="1"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Footer Text</a:t>
            </a:r>
          </a:p>
        </p:txBody>
      </p:sp>
      <p:sp>
        <p:nvSpPr>
          <p:cNvPr id="6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D2D54F8-759B-42B9-9C5D-A508E40A1985}" type="slidenum">
              <a:rPr kumimoji="0" lang="en-US" altLang="ko-KR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22</a:t>
            </a:fld>
            <a:endParaRPr kumimoji="0" lang="en-US" altLang="ko-KR" sz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11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atinLnBrk="0"/>
            <a:endParaRPr kumimoji="0" lang="ko-KR" altLang="en-US">
              <a:latin typeface="맑은 고딕"/>
            </a:endParaRPr>
          </a:p>
        </p:txBody>
      </p:sp>
      <p:pic>
        <p:nvPicPr>
          <p:cNvPr id="47111" name="_x190430328" descr="EMB00000f387a8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79613" y="2276475"/>
            <a:ext cx="5400675" cy="296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 idx="4294967295"/>
          </p:nvPr>
        </p:nvSpPr>
        <p:spPr>
          <a:xfrm>
            <a:off x="457200" y="457200"/>
            <a:ext cx="8229600" cy="523875"/>
          </a:xfrm>
        </p:spPr>
        <p:txBody>
          <a:bodyPr/>
          <a:lstStyle/>
          <a:p>
            <a:pPr eaLnBrk="1" hangingPunct="1"/>
            <a:r>
              <a:rPr lang="ko-KR" altLang="en-US" sz="3200" dirty="0" smtClean="0"/>
              <a:t>높은 노인 자살률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idx="4294967295"/>
          </p:nvPr>
        </p:nvSpPr>
        <p:spPr>
          <a:xfrm>
            <a:off x="457200" y="1557338"/>
            <a:ext cx="8229600" cy="4568825"/>
          </a:xfrm>
        </p:spPr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4" name="Date Placeholder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CC64E24-A312-47F0-9515-19A61C0C87A4}" type="datetime1">
              <a:rPr kumimoji="0" lang="en-US" altLang="ko-KR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2/13/2018</a:t>
            </a:fld>
            <a:endParaRPr kumimoji="0" lang="en-US" altLang="ko-KR" sz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 txBox="1">
            <a:spLocks noGrp="1"/>
          </p:cNvSpPr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Footer Text</a:t>
            </a:r>
          </a:p>
        </p:txBody>
      </p:sp>
      <p:sp>
        <p:nvSpPr>
          <p:cNvPr id="6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74C258D9-1ED6-4C09-9209-6DDFE067D69A}" type="slidenum">
              <a:rPr kumimoji="0" lang="en-US" altLang="ko-KR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23</a:t>
            </a:fld>
            <a:endParaRPr kumimoji="0" lang="en-US" altLang="ko-KR" sz="120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13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latinLnBrk="0"/>
            <a:endParaRPr kumimoji="0" lang="ko-KR" altLang="en-US">
              <a:latin typeface="맑은 고딕"/>
            </a:endParaRPr>
          </a:p>
        </p:txBody>
      </p:sp>
      <p:pic>
        <p:nvPicPr>
          <p:cNvPr id="48135" name="_x190431688" descr="EMB00000f387a8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981075"/>
            <a:ext cx="6985000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ko-KR" altLang="en-US" smtClean="0"/>
              <a:t>사회정책을 통한 해결 모색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marL="0" indent="0" eaLnBrk="1" hangingPunct="1">
              <a:buFont typeface="Wingdings" pitchFamily="2" charset="2"/>
              <a:buChar char="§"/>
            </a:pPr>
            <a:r>
              <a:rPr lang="ko-KR" altLang="en-US" sz="2800" smtClean="0"/>
              <a:t> 사회정책적 대응</a:t>
            </a:r>
            <a:r>
              <a:rPr lang="en-US" altLang="ko-KR" sz="2800" smtClean="0"/>
              <a:t>: </a:t>
            </a:r>
            <a:r>
              <a:rPr lang="ko-KR" altLang="en-US" sz="2800" smtClean="0"/>
              <a:t>복지정책</a:t>
            </a:r>
            <a:endParaRPr lang="en-US" altLang="ko-KR" sz="2800" smtClean="0"/>
          </a:p>
          <a:p>
            <a:pPr marL="0" indent="0" eaLnBrk="1" hangingPunct="1">
              <a:buFont typeface="Arial" charset="0"/>
              <a:buNone/>
            </a:pPr>
            <a:r>
              <a:rPr lang="en-US" altLang="ko-KR" sz="2800" smtClean="0"/>
              <a:t>   - 20</a:t>
            </a:r>
            <a:r>
              <a:rPr lang="ko-KR" altLang="en-US" sz="2800" smtClean="0"/>
              <a:t>세기에 대두</a:t>
            </a:r>
            <a:endParaRPr lang="en-US" altLang="ko-KR" sz="2800" smtClean="0"/>
          </a:p>
          <a:p>
            <a:pPr marL="0" indent="0" eaLnBrk="1" hangingPunct="1">
              <a:buFont typeface="Arial" charset="0"/>
              <a:buNone/>
            </a:pPr>
            <a:r>
              <a:rPr lang="en-US" altLang="ko-KR" sz="2800" smtClean="0"/>
              <a:t>   - 2</a:t>
            </a:r>
            <a:r>
              <a:rPr lang="ko-KR" altLang="en-US" sz="2800" smtClean="0"/>
              <a:t>차 세계대전 이후 본격적으로 발전</a:t>
            </a:r>
            <a:endParaRPr lang="en-US" altLang="ko-KR" sz="2800" smtClean="0"/>
          </a:p>
          <a:p>
            <a:pPr marL="0" indent="0" eaLnBrk="1" hangingPunct="1">
              <a:buFont typeface="Arial" charset="0"/>
              <a:buNone/>
            </a:pPr>
            <a:r>
              <a:rPr lang="en-US" altLang="ko-KR" sz="2800" smtClean="0"/>
              <a:t>   - William Beverage’s Report(1942)</a:t>
            </a:r>
          </a:p>
          <a:p>
            <a:pPr marL="0" indent="0" eaLnBrk="1" hangingPunct="1">
              <a:buFont typeface="Wingdings" pitchFamily="2" charset="2"/>
              <a:buChar char="§"/>
            </a:pPr>
            <a:r>
              <a:rPr lang="ko-KR" altLang="en-US" sz="2800" smtClean="0"/>
              <a:t> 민주주의 발달로 국가</a:t>
            </a:r>
            <a:r>
              <a:rPr lang="en-US" altLang="ko-KR" sz="2800" smtClean="0"/>
              <a:t>/</a:t>
            </a:r>
            <a:r>
              <a:rPr lang="ko-KR" altLang="en-US" sz="2800" smtClean="0"/>
              <a:t>시민과의 관계 변화</a:t>
            </a:r>
            <a:endParaRPr lang="en-US" altLang="ko-KR" sz="2800" smtClean="0"/>
          </a:p>
          <a:p>
            <a:pPr marL="0" indent="0" eaLnBrk="1" hangingPunct="1">
              <a:buFont typeface="Arial" charset="0"/>
              <a:buNone/>
            </a:pPr>
            <a:r>
              <a:rPr lang="en-US" altLang="ko-KR" sz="2800" smtClean="0"/>
              <a:t>   - </a:t>
            </a:r>
            <a:r>
              <a:rPr lang="ko-KR" altLang="en-US" sz="2800" smtClean="0"/>
              <a:t>지배에서 보장으로</a:t>
            </a:r>
            <a:endParaRPr lang="en-US" altLang="ko-KR" sz="2800" smtClean="0"/>
          </a:p>
          <a:p>
            <a:pPr marL="0" indent="0" eaLnBrk="1" hangingPunct="1">
              <a:buFont typeface="Arial" charset="0"/>
              <a:buNone/>
            </a:pPr>
            <a:r>
              <a:rPr lang="en-US" altLang="ko-KR" sz="2800" smtClean="0"/>
              <a:t>   - </a:t>
            </a:r>
            <a:r>
              <a:rPr lang="ko-KR" altLang="en-US" sz="2800" smtClean="0"/>
              <a:t>정치적 시민권에서 사회적 시민권으로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24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mtClean="0"/>
              <a:t>어떤 복지국가인가</a:t>
            </a:r>
            <a:r>
              <a:rPr lang="en-US" altLang="ko-KR" smtClean="0"/>
              <a:t>?</a:t>
            </a:r>
          </a:p>
        </p:txBody>
      </p:sp>
      <p:sp>
        <p:nvSpPr>
          <p:cNvPr id="50178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 smtClean="0"/>
              <a:t>바람직한 복지국가인가</a:t>
            </a:r>
            <a:r>
              <a:rPr lang="en-US" altLang="ko-KR" smtClean="0"/>
              <a:t>? </a:t>
            </a:r>
          </a:p>
          <a:p>
            <a:pPr eaLnBrk="1" hangingPunct="1">
              <a:buFont typeface="Arial" charset="0"/>
              <a:buNone/>
            </a:pPr>
            <a:r>
              <a:rPr lang="en-US" altLang="ko-KR" smtClean="0"/>
              <a:t> - </a:t>
            </a:r>
            <a:r>
              <a:rPr lang="ko-KR" altLang="en-US" smtClean="0"/>
              <a:t>가치의 문제</a:t>
            </a:r>
            <a:r>
              <a:rPr lang="en-US" altLang="ko-KR" smtClean="0"/>
              <a:t>: </a:t>
            </a:r>
            <a:r>
              <a:rPr lang="ko-KR" altLang="en-US" smtClean="0"/>
              <a:t>무엇이 바람직한 것인가</a:t>
            </a:r>
            <a:r>
              <a:rPr lang="en-US" altLang="ko-KR" smtClean="0"/>
              <a:t>?</a:t>
            </a:r>
          </a:p>
          <a:p>
            <a:pPr eaLnBrk="1" hangingPunct="1">
              <a:buFont typeface="Arial" charset="0"/>
              <a:buNone/>
            </a:pPr>
            <a:r>
              <a:rPr lang="en-US" altLang="ko-KR" smtClean="0"/>
              <a:t> - </a:t>
            </a:r>
            <a:r>
              <a:rPr lang="ko-KR" altLang="en-US" smtClean="0"/>
              <a:t>근대의 가치</a:t>
            </a:r>
            <a:r>
              <a:rPr lang="en-US" altLang="ko-KR" smtClean="0"/>
              <a:t>: </a:t>
            </a:r>
            <a:r>
              <a:rPr lang="ko-KR" altLang="en-US" smtClean="0"/>
              <a:t>자유</a:t>
            </a:r>
            <a:r>
              <a:rPr lang="en-US" altLang="ko-KR" smtClean="0"/>
              <a:t>, </a:t>
            </a:r>
            <a:r>
              <a:rPr lang="ko-KR" altLang="en-US" smtClean="0"/>
              <a:t>평등</a:t>
            </a:r>
            <a:r>
              <a:rPr lang="en-US" altLang="ko-KR" smtClean="0"/>
              <a:t>, </a:t>
            </a:r>
            <a:r>
              <a:rPr lang="ko-KR" altLang="en-US" smtClean="0"/>
              <a:t>박애</a:t>
            </a:r>
          </a:p>
          <a:p>
            <a:pPr eaLnBrk="1" hangingPunct="1">
              <a:buFont typeface="Arial" charset="0"/>
              <a:buNone/>
            </a:pPr>
            <a:r>
              <a:rPr lang="ko-KR" altLang="en-US" smtClean="0"/>
              <a:t>  * </a:t>
            </a:r>
            <a:r>
              <a:rPr lang="en-US" altLang="ko-KR" smtClean="0"/>
              <a:t>“</a:t>
            </a:r>
            <a:r>
              <a:rPr lang="ko-KR" altLang="en-US" smtClean="0"/>
              <a:t>정의로운 사회</a:t>
            </a:r>
            <a:r>
              <a:rPr lang="en-US" altLang="ko-KR" smtClean="0"/>
              <a:t>” </a:t>
            </a:r>
            <a:r>
              <a:rPr lang="ko-KR" altLang="en-US" smtClean="0"/>
              <a:t>정의란 무엇인가</a:t>
            </a:r>
            <a:r>
              <a:rPr lang="en-US" altLang="ko-KR" smtClean="0"/>
              <a:t>?</a:t>
            </a:r>
          </a:p>
          <a:p>
            <a:pPr eaLnBrk="1" hangingPunct="1">
              <a:buFont typeface="Arial" charset="0"/>
              <a:buNone/>
            </a:pPr>
            <a:r>
              <a:rPr lang="ko-KR" altLang="en-US" smtClean="0"/>
              <a:t>   나눔</a:t>
            </a:r>
            <a:r>
              <a:rPr lang="en-US" altLang="ko-KR" smtClean="0"/>
              <a:t>, </a:t>
            </a:r>
            <a:r>
              <a:rPr lang="ko-KR" altLang="en-US" smtClean="0"/>
              <a:t>배려</a:t>
            </a:r>
            <a:r>
              <a:rPr lang="en-US" altLang="ko-KR" smtClean="0"/>
              <a:t>, </a:t>
            </a:r>
            <a:r>
              <a:rPr lang="ko-KR" altLang="en-US" smtClean="0"/>
              <a:t>공생</a:t>
            </a:r>
            <a:r>
              <a:rPr lang="en-US" altLang="ko-KR" smtClean="0"/>
              <a:t>, </a:t>
            </a:r>
            <a:r>
              <a:rPr lang="ko-KR" altLang="en-US" smtClean="0"/>
              <a:t>공정</a:t>
            </a:r>
          </a:p>
          <a:p>
            <a:pPr eaLnBrk="1" hangingPunct="1"/>
            <a:r>
              <a:rPr lang="ko-KR" altLang="en-US" smtClean="0"/>
              <a:t>지속 가능한 복지국가인가</a:t>
            </a:r>
            <a:r>
              <a:rPr lang="en-US" altLang="ko-KR" smtClean="0"/>
              <a:t>?</a:t>
            </a:r>
          </a:p>
          <a:p>
            <a:pPr eaLnBrk="1" hangingPunct="1">
              <a:buFont typeface="Arial" charset="0"/>
              <a:buNone/>
            </a:pPr>
            <a:r>
              <a:rPr lang="en-US" altLang="ko-KR" smtClean="0"/>
              <a:t> - </a:t>
            </a:r>
            <a:r>
              <a:rPr lang="ko-KR" altLang="en-US" smtClean="0"/>
              <a:t>경제적</a:t>
            </a:r>
            <a:r>
              <a:rPr lang="en-US" altLang="ko-KR" smtClean="0"/>
              <a:t>, </a:t>
            </a:r>
            <a:r>
              <a:rPr lang="ko-KR" altLang="en-US" smtClean="0"/>
              <a:t>정치적</a:t>
            </a:r>
            <a:r>
              <a:rPr lang="en-US" altLang="ko-KR" smtClean="0"/>
              <a:t>, </a:t>
            </a:r>
            <a:r>
              <a:rPr lang="ko-KR" altLang="en-US" smtClean="0"/>
              <a:t>사회적 지속가능성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25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mtClean="0">
                <a:ea typeface="굴림" charset="-127"/>
              </a:rPr>
              <a:t>복지국가 유형</a:t>
            </a:r>
            <a:r>
              <a:rPr lang="en-US" altLang="ko-KR" smtClean="0">
                <a:ea typeface="굴림" charset="-127"/>
              </a:rPr>
              <a:t>(</a:t>
            </a:r>
            <a:r>
              <a:rPr lang="ko-KR" altLang="en-US" smtClean="0">
                <a:ea typeface="굴림" charset="-127"/>
              </a:rPr>
              <a:t>유럽</a:t>
            </a:r>
            <a:r>
              <a:rPr lang="en-US" altLang="ko-KR" smtClean="0">
                <a:ea typeface="굴림" charset="-127"/>
              </a:rPr>
              <a:t>)</a:t>
            </a:r>
            <a:endParaRPr lang="en-GB" altLang="ko-KR" smtClean="0">
              <a:ea typeface="굴림" charset="-127"/>
            </a:endParaRPr>
          </a:p>
        </p:txBody>
      </p:sp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ko-KR" smtClean="0">
                <a:ea typeface="굴림" charset="-127"/>
              </a:rPr>
              <a:t>4</a:t>
            </a:r>
            <a:r>
              <a:rPr lang="ko-KR" altLang="en-US" smtClean="0">
                <a:ea typeface="굴림" charset="-127"/>
              </a:rPr>
              <a:t>가지 모델</a:t>
            </a:r>
            <a:r>
              <a:rPr lang="en-GB" altLang="ko-KR" smtClean="0">
                <a:ea typeface="굴림" charset="-127"/>
              </a:rPr>
              <a:t> (André Sapir’s typology)</a:t>
            </a:r>
          </a:p>
          <a:p>
            <a:pPr lvl="1" eaLnBrk="1" hangingPunct="1"/>
            <a:r>
              <a:rPr lang="ko-KR" altLang="en-US" smtClean="0">
                <a:ea typeface="굴림" charset="-127"/>
              </a:rPr>
              <a:t>노르딕</a:t>
            </a:r>
            <a:r>
              <a:rPr lang="en-GB" altLang="ko-KR" smtClean="0">
                <a:ea typeface="굴림" charset="-127"/>
              </a:rPr>
              <a:t>: Sweden, Denmark, Finland, Netherlands</a:t>
            </a:r>
          </a:p>
          <a:p>
            <a:pPr lvl="1" eaLnBrk="1" hangingPunct="1"/>
            <a:r>
              <a:rPr lang="ko-KR" altLang="en-US" smtClean="0">
                <a:ea typeface="굴림" charset="-127"/>
              </a:rPr>
              <a:t>대륙형</a:t>
            </a:r>
            <a:r>
              <a:rPr lang="en-GB" altLang="ko-KR" smtClean="0">
                <a:ea typeface="굴림" charset="-127"/>
              </a:rPr>
              <a:t>: Germany, France, Austria, Belgium, Luxembourg</a:t>
            </a:r>
          </a:p>
          <a:p>
            <a:pPr lvl="1" eaLnBrk="1" hangingPunct="1"/>
            <a:r>
              <a:rPr lang="ko-KR" altLang="en-US" smtClean="0">
                <a:ea typeface="굴림" charset="-127"/>
              </a:rPr>
              <a:t>앵글로색슨</a:t>
            </a:r>
            <a:r>
              <a:rPr lang="en-GB" altLang="ko-KR" smtClean="0">
                <a:ea typeface="굴림" charset="-127"/>
              </a:rPr>
              <a:t>: Ireland, UK</a:t>
            </a:r>
          </a:p>
          <a:p>
            <a:pPr lvl="1" eaLnBrk="1" hangingPunct="1"/>
            <a:r>
              <a:rPr lang="ko-KR" altLang="en-US" smtClean="0">
                <a:ea typeface="굴림" charset="-127"/>
              </a:rPr>
              <a:t>지중해</a:t>
            </a:r>
            <a:r>
              <a:rPr lang="en-US" altLang="ko-KR" smtClean="0">
                <a:ea typeface="굴림" charset="-127"/>
              </a:rPr>
              <a:t>/</a:t>
            </a:r>
            <a:r>
              <a:rPr lang="ko-KR" altLang="en-US" smtClean="0">
                <a:ea typeface="굴림" charset="-127"/>
              </a:rPr>
              <a:t>남유럽</a:t>
            </a:r>
            <a:r>
              <a:rPr lang="en-GB" altLang="ko-KR" smtClean="0">
                <a:ea typeface="굴림" charset="-127"/>
              </a:rPr>
              <a:t>: Portugal, Greece, Italy, Spain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26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15888"/>
            <a:ext cx="7386637" cy="1143000"/>
          </a:xfrm>
        </p:spPr>
        <p:txBody>
          <a:bodyPr/>
          <a:lstStyle/>
          <a:p>
            <a:pPr eaLnBrk="1" hangingPunct="1"/>
            <a:r>
              <a:rPr lang="ko-KR" altLang="en-US" sz="3200" dirty="0" smtClean="0">
                <a:ea typeface="굴림" charset="-127"/>
              </a:rPr>
              <a:t>효율성과 평등</a:t>
            </a:r>
          </a:p>
        </p:txBody>
      </p:sp>
      <p:sp>
        <p:nvSpPr>
          <p:cNvPr id="52226" name="Rectangle 3"/>
          <p:cNvSpPr>
            <a:spLocks noChangeArrowheads="1"/>
          </p:cNvSpPr>
          <p:nvPr/>
        </p:nvSpPr>
        <p:spPr bwMode="auto">
          <a:xfrm>
            <a:off x="611188" y="836613"/>
            <a:ext cx="73866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defTabSz="762000"/>
            <a:r>
              <a:rPr kumimoji="0" lang="en-US" altLang="ko-KR" sz="1400">
                <a:latin typeface="맑은 고딕"/>
                <a:ea typeface="굴림" charset="-127"/>
              </a:rPr>
              <a:t>                                                2009</a:t>
            </a:r>
            <a:r>
              <a:rPr kumimoji="0" lang="ko-KR" altLang="en-US" sz="1400">
                <a:latin typeface="맑은 고딕"/>
                <a:ea typeface="굴림" charset="-127"/>
              </a:rPr>
              <a:t>년 유럽의 고용률과 비빈곤률</a:t>
            </a:r>
            <a:r>
              <a:rPr kumimoji="0" lang="en-US" altLang="ko-KR" sz="1400">
                <a:latin typeface="맑은 고딕"/>
                <a:ea typeface="굴림" charset="-127"/>
              </a:rPr>
              <a:t>(</a:t>
            </a:r>
            <a:r>
              <a:rPr kumimoji="0" lang="en-GB" altLang="ko-KR" sz="1400">
                <a:latin typeface="맑은 고딕"/>
                <a:ea typeface="굴림" charset="-127"/>
              </a:rPr>
              <a:t>%). </a:t>
            </a:r>
            <a:r>
              <a:rPr kumimoji="0" lang="ko-KR" altLang="en-US" sz="1400">
                <a:latin typeface="맑은 고딕"/>
                <a:ea typeface="굴림" charset="-127"/>
              </a:rPr>
              <a:t>자료</a:t>
            </a:r>
            <a:r>
              <a:rPr kumimoji="0" lang="en-US" altLang="ko-KR" sz="1400">
                <a:latin typeface="맑은 고딕"/>
                <a:ea typeface="굴림" charset="-127"/>
              </a:rPr>
              <a:t>: </a:t>
            </a:r>
            <a:r>
              <a:rPr kumimoji="0" lang="en-GB" altLang="ko-KR" sz="1400">
                <a:latin typeface="맑은 고딕"/>
                <a:ea typeface="굴림" charset="-127"/>
              </a:rPr>
              <a:t>Eurostat</a:t>
            </a:r>
          </a:p>
        </p:txBody>
      </p:sp>
      <p:pic>
        <p:nvPicPr>
          <p:cNvPr id="52227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557338"/>
            <a:ext cx="7058025" cy="482399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</p:pic>
      <p:sp>
        <p:nvSpPr>
          <p:cNvPr id="52228" name="Line 5"/>
          <p:cNvSpPr>
            <a:spLocks noChangeShapeType="1"/>
          </p:cNvSpPr>
          <p:nvPr/>
        </p:nvSpPr>
        <p:spPr bwMode="auto">
          <a:xfrm>
            <a:off x="4587875" y="1852613"/>
            <a:ext cx="0" cy="3455987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2229" name="Line 6"/>
          <p:cNvSpPr>
            <a:spLocks noChangeShapeType="1"/>
          </p:cNvSpPr>
          <p:nvPr/>
        </p:nvSpPr>
        <p:spPr bwMode="auto">
          <a:xfrm>
            <a:off x="1292225" y="3860800"/>
            <a:ext cx="6216650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2230" name="Oval 7"/>
          <p:cNvSpPr>
            <a:spLocks noChangeArrowheads="1"/>
          </p:cNvSpPr>
          <p:nvPr/>
        </p:nvSpPr>
        <p:spPr bwMode="auto">
          <a:xfrm>
            <a:off x="6084888" y="2781300"/>
            <a:ext cx="647700" cy="360363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2231" name="Oval 8"/>
          <p:cNvSpPr>
            <a:spLocks noChangeArrowheads="1"/>
          </p:cNvSpPr>
          <p:nvPr/>
        </p:nvSpPr>
        <p:spPr bwMode="auto">
          <a:xfrm>
            <a:off x="4643438" y="3141663"/>
            <a:ext cx="647700" cy="360362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2232" name="Oval 9"/>
          <p:cNvSpPr>
            <a:spLocks noChangeArrowheads="1"/>
          </p:cNvSpPr>
          <p:nvPr/>
        </p:nvSpPr>
        <p:spPr bwMode="auto">
          <a:xfrm>
            <a:off x="4067175" y="3716338"/>
            <a:ext cx="647700" cy="360362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2233" name="Oval 10"/>
          <p:cNvSpPr>
            <a:spLocks noChangeArrowheads="1"/>
          </p:cNvSpPr>
          <p:nvPr/>
        </p:nvSpPr>
        <p:spPr bwMode="auto">
          <a:xfrm>
            <a:off x="3492500" y="4365625"/>
            <a:ext cx="647700" cy="287338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4076005" y="4076700"/>
            <a:ext cx="288032" cy="36041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27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424862" cy="1143000"/>
          </a:xfrm>
        </p:spPr>
        <p:txBody>
          <a:bodyPr/>
          <a:lstStyle/>
          <a:p>
            <a:pPr eaLnBrk="1" hangingPunct="1"/>
            <a:r>
              <a:rPr lang="ko-KR" altLang="en-US" sz="3200" dirty="0" smtClean="0"/>
              <a:t>공공재정 </a:t>
            </a:r>
            <a:r>
              <a:rPr lang="sv-SE" altLang="ko-KR" sz="3200" dirty="0" smtClean="0"/>
              <a:t/>
            </a:r>
            <a:br>
              <a:rPr lang="sv-SE" altLang="ko-KR" sz="3200" dirty="0" smtClean="0"/>
            </a:br>
            <a:r>
              <a:rPr lang="en-US" altLang="ko-KR" sz="1600" dirty="0" smtClean="0"/>
              <a:t>2010</a:t>
            </a:r>
            <a:r>
              <a:rPr lang="ko-KR" altLang="en-US" sz="1600" dirty="0" smtClean="0"/>
              <a:t>년 </a:t>
            </a:r>
            <a:r>
              <a:rPr lang="en-US" altLang="ko-KR" sz="1600" dirty="0" smtClean="0"/>
              <a:t>GDP</a:t>
            </a:r>
            <a:r>
              <a:rPr lang="ko-KR" altLang="en-US" sz="1600" dirty="0" smtClean="0"/>
              <a:t>에서 </a:t>
            </a:r>
            <a:r>
              <a:rPr lang="ko-KR" altLang="en-US" sz="1600" dirty="0" err="1" smtClean="0"/>
              <a:t>순대출과</a:t>
            </a:r>
            <a:r>
              <a:rPr lang="ko-KR" altLang="en-US" sz="1600" dirty="0" smtClean="0"/>
              <a:t> 전체 부채 비중</a:t>
            </a:r>
            <a:r>
              <a:rPr lang="en-US" altLang="ko-KR" sz="3200" dirty="0" smtClean="0"/>
              <a:t> </a:t>
            </a:r>
            <a:r>
              <a:rPr lang="ko-KR" altLang="en-US" sz="1600" dirty="0" smtClean="0"/>
              <a:t>자료</a:t>
            </a:r>
            <a:r>
              <a:rPr lang="sv-SE" altLang="ko-KR" sz="1600" dirty="0" smtClean="0"/>
              <a:t>: Eurostat</a:t>
            </a:r>
          </a:p>
        </p:txBody>
      </p:sp>
      <p:sp>
        <p:nvSpPr>
          <p:cNvPr id="2052" name="Oval 3"/>
          <p:cNvSpPr>
            <a:spLocks noChangeArrowheads="1"/>
          </p:cNvSpPr>
          <p:nvPr/>
        </p:nvSpPr>
        <p:spPr bwMode="auto">
          <a:xfrm>
            <a:off x="4932363" y="3933825"/>
            <a:ext cx="719137" cy="287338"/>
          </a:xfrm>
          <a:prstGeom prst="ellipse">
            <a:avLst/>
          </a:prstGeom>
          <a:noFill/>
          <a:ln w="9525" algn="ctr">
            <a:noFill/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kumimoji="0" lang="ko-KR" altLang="en-US">
              <a:latin typeface="맑은 고딕"/>
            </a:endParaRPr>
          </a:p>
        </p:txBody>
      </p:sp>
      <p:graphicFrame>
        <p:nvGraphicFramePr>
          <p:cNvPr id="2050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755650" y="1557338"/>
          <a:ext cx="7848600" cy="434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Chart" r:id="rId4" imgW="6810430" imgH="3771823" progId="Excel.Sheet.8">
                  <p:embed/>
                </p:oleObj>
              </mc:Choice>
              <mc:Fallback>
                <p:oleObj name="Chart" r:id="rId4" imgW="6810430" imgH="3771823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557338"/>
                        <a:ext cx="7848600" cy="434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Oval 5"/>
          <p:cNvSpPr>
            <a:spLocks noChangeArrowheads="1"/>
          </p:cNvSpPr>
          <p:nvPr/>
        </p:nvSpPr>
        <p:spPr bwMode="auto">
          <a:xfrm>
            <a:off x="5149850" y="3716338"/>
            <a:ext cx="574675" cy="288925"/>
          </a:xfrm>
          <a:prstGeom prst="ellips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2054" name="Oval 6"/>
          <p:cNvSpPr>
            <a:spLocks noChangeArrowheads="1"/>
          </p:cNvSpPr>
          <p:nvPr/>
        </p:nvSpPr>
        <p:spPr bwMode="auto">
          <a:xfrm>
            <a:off x="3419475" y="2060575"/>
            <a:ext cx="574675" cy="288925"/>
          </a:xfrm>
          <a:prstGeom prst="ellips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2055" name="Oval 7"/>
          <p:cNvSpPr>
            <a:spLocks noChangeArrowheads="1"/>
          </p:cNvSpPr>
          <p:nvPr/>
        </p:nvSpPr>
        <p:spPr bwMode="auto">
          <a:xfrm>
            <a:off x="5795963" y="2492375"/>
            <a:ext cx="574675" cy="288925"/>
          </a:xfrm>
          <a:prstGeom prst="ellips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2056" name="Oval 8"/>
          <p:cNvSpPr>
            <a:spLocks noChangeArrowheads="1"/>
          </p:cNvSpPr>
          <p:nvPr/>
        </p:nvSpPr>
        <p:spPr bwMode="auto">
          <a:xfrm>
            <a:off x="4067175" y="2060575"/>
            <a:ext cx="574675" cy="288925"/>
          </a:xfrm>
          <a:prstGeom prst="ellips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28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642350" cy="1143000"/>
          </a:xfrm>
        </p:spPr>
        <p:txBody>
          <a:bodyPr/>
          <a:lstStyle/>
          <a:p>
            <a:pPr eaLnBrk="1" hangingPunct="1"/>
            <a:r>
              <a:rPr lang="en-GB" altLang="ko-KR" sz="2900" dirty="0" smtClean="0">
                <a:ea typeface="굴림" charset="-127"/>
              </a:rPr>
              <a:t/>
            </a:r>
            <a:br>
              <a:rPr lang="en-GB" altLang="ko-KR" sz="2900" dirty="0" smtClean="0">
                <a:ea typeface="굴림" charset="-127"/>
              </a:rPr>
            </a:br>
            <a:r>
              <a:rPr lang="ko-KR" altLang="en-US" sz="2900" dirty="0" err="1" smtClean="0">
                <a:ea typeface="굴림" charset="-127"/>
              </a:rPr>
              <a:t>지니계수와</a:t>
            </a:r>
            <a:r>
              <a:rPr lang="ko-KR" altLang="en-US" sz="2900" dirty="0" smtClean="0">
                <a:ea typeface="굴림" charset="-127"/>
              </a:rPr>
              <a:t> </a:t>
            </a:r>
            <a:r>
              <a:rPr lang="ko-KR" altLang="en-US" sz="2900" dirty="0" err="1" smtClean="0">
                <a:ea typeface="굴림" charset="-127"/>
              </a:rPr>
              <a:t>빈곤률</a:t>
            </a:r>
            <a:r>
              <a:rPr lang="ko-KR" altLang="en-US" sz="2900" dirty="0" smtClean="0">
                <a:ea typeface="굴림" charset="-127"/>
              </a:rPr>
              <a:t/>
            </a:r>
            <a:br>
              <a:rPr lang="ko-KR" altLang="en-US" sz="2900" dirty="0" smtClean="0">
                <a:ea typeface="굴림" charset="-127"/>
              </a:rPr>
            </a:br>
            <a:r>
              <a:rPr lang="ko-KR" altLang="en-US" sz="2900" dirty="0" smtClean="0">
                <a:ea typeface="굴림" charset="-127"/>
              </a:rPr>
              <a:t> </a:t>
            </a:r>
            <a:r>
              <a:rPr lang="en-GB" altLang="ko-KR" sz="1400" dirty="0" smtClean="0">
                <a:ea typeface="굴림" charset="-127"/>
              </a:rPr>
              <a:t> </a:t>
            </a:r>
            <a:r>
              <a:rPr lang="ko-KR" altLang="en-US" sz="1400" dirty="0" smtClean="0">
                <a:ea typeface="굴림" charset="-127"/>
              </a:rPr>
              <a:t>자료</a:t>
            </a:r>
            <a:r>
              <a:rPr lang="en-GB" altLang="ko-KR" sz="1400" dirty="0" smtClean="0">
                <a:ea typeface="굴림" charset="-127"/>
              </a:rPr>
              <a:t>: Eurostat</a:t>
            </a:r>
            <a:r>
              <a:rPr lang="en-GB" altLang="ko-KR" sz="2900" dirty="0" smtClean="0">
                <a:ea typeface="굴림" charset="-127"/>
              </a:rPr>
              <a:t/>
            </a:r>
            <a:br>
              <a:rPr lang="en-GB" altLang="ko-KR" sz="2900" dirty="0" smtClean="0">
                <a:ea typeface="굴림" charset="-127"/>
              </a:rPr>
            </a:br>
            <a:endParaRPr lang="en-GB" altLang="ko-KR" sz="1300" dirty="0" smtClean="0">
              <a:ea typeface="굴림" charset="-127"/>
            </a:endParaRPr>
          </a:p>
        </p:txBody>
      </p:sp>
      <p:pic>
        <p:nvPicPr>
          <p:cNvPr id="5632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4213" y="1341438"/>
            <a:ext cx="7483475" cy="4581525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</p:pic>
      <p:sp>
        <p:nvSpPr>
          <p:cNvPr id="56323" name="Line 4"/>
          <p:cNvSpPr>
            <a:spLocks noChangeShapeType="1"/>
          </p:cNvSpPr>
          <p:nvPr/>
        </p:nvSpPr>
        <p:spPr bwMode="auto">
          <a:xfrm flipH="1">
            <a:off x="5467350" y="1573213"/>
            <a:ext cx="0" cy="3698875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6324" name="Line 5"/>
          <p:cNvSpPr>
            <a:spLocks noChangeShapeType="1"/>
          </p:cNvSpPr>
          <p:nvPr/>
        </p:nvSpPr>
        <p:spPr bwMode="auto">
          <a:xfrm>
            <a:off x="1331913" y="3716338"/>
            <a:ext cx="6624637" cy="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6325" name="Rectangle 6"/>
          <p:cNvSpPr>
            <a:spLocks noChangeArrowheads="1"/>
          </p:cNvSpPr>
          <p:nvPr/>
        </p:nvSpPr>
        <p:spPr bwMode="auto">
          <a:xfrm>
            <a:off x="179388" y="1125538"/>
            <a:ext cx="73866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defTabSz="762000"/>
            <a:r>
              <a:rPr kumimoji="0" lang="en-GB" altLang="ko-KR" sz="1200">
                <a:latin typeface="맑은 고딕"/>
                <a:ea typeface="굴림" charset="-127"/>
              </a:rPr>
              <a:t>Percentage</a:t>
            </a:r>
          </a:p>
        </p:txBody>
      </p:sp>
      <p:sp>
        <p:nvSpPr>
          <p:cNvPr id="56326" name="Oval 7"/>
          <p:cNvSpPr>
            <a:spLocks noChangeArrowheads="1"/>
          </p:cNvSpPr>
          <p:nvPr/>
        </p:nvSpPr>
        <p:spPr bwMode="auto">
          <a:xfrm>
            <a:off x="2700338" y="2636838"/>
            <a:ext cx="647700" cy="360362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6327" name="Oval 8"/>
          <p:cNvSpPr>
            <a:spLocks noChangeArrowheads="1"/>
          </p:cNvSpPr>
          <p:nvPr/>
        </p:nvSpPr>
        <p:spPr bwMode="auto">
          <a:xfrm>
            <a:off x="3851275" y="2997200"/>
            <a:ext cx="647700" cy="360363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6328" name="Oval 9"/>
          <p:cNvSpPr>
            <a:spLocks noChangeArrowheads="1"/>
          </p:cNvSpPr>
          <p:nvPr/>
        </p:nvSpPr>
        <p:spPr bwMode="auto">
          <a:xfrm>
            <a:off x="5580063" y="3573463"/>
            <a:ext cx="720725" cy="4318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6329" name="Oval 10"/>
          <p:cNvSpPr>
            <a:spLocks noChangeArrowheads="1"/>
          </p:cNvSpPr>
          <p:nvPr/>
        </p:nvSpPr>
        <p:spPr bwMode="auto">
          <a:xfrm>
            <a:off x="7164388" y="4292600"/>
            <a:ext cx="647700" cy="360363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29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827088" y="260350"/>
            <a:ext cx="7386637" cy="936625"/>
          </a:xfrm>
        </p:spPr>
        <p:txBody>
          <a:bodyPr/>
          <a:lstStyle/>
          <a:p>
            <a:pPr eaLnBrk="1" hangingPunct="1"/>
            <a:r>
              <a:rPr lang="en-US" altLang="ko-KR" sz="2400" smtClean="0">
                <a:latin typeface="바탕체" pitchFamily="17" charset="-127"/>
                <a:ea typeface="바탕체" pitchFamily="17" charset="-127"/>
              </a:rPr>
              <a:t>&lt;</a:t>
            </a:r>
            <a:r>
              <a:rPr lang="ko-KR" altLang="en-US" sz="2400" smtClean="0">
                <a:latin typeface="바탕체" pitchFamily="17" charset="-127"/>
                <a:ea typeface="바탕체" pitchFamily="17" charset="-127"/>
              </a:rPr>
              <a:t>그림 </a:t>
            </a:r>
            <a:r>
              <a:rPr lang="en-US" altLang="ko-KR" sz="2400" smtClean="0">
                <a:latin typeface="바탕체" pitchFamily="17" charset="-127"/>
                <a:ea typeface="바탕체" pitchFamily="17" charset="-127"/>
              </a:rPr>
              <a:t>11&gt; </a:t>
            </a:r>
            <a:r>
              <a:rPr lang="ko-KR" altLang="en-US" sz="2400" smtClean="0">
                <a:latin typeface="바탕체" pitchFamily="17" charset="-127"/>
                <a:ea typeface="바탕체" pitchFamily="17" charset="-127"/>
              </a:rPr>
              <a:t>실업과 고용</a:t>
            </a:r>
            <a:br>
              <a:rPr lang="ko-KR" altLang="en-US" sz="2400" smtClean="0">
                <a:latin typeface="바탕체" pitchFamily="17" charset="-127"/>
                <a:ea typeface="바탕체" pitchFamily="17" charset="-127"/>
              </a:rPr>
            </a:br>
            <a:r>
              <a:rPr lang="ko-KR" altLang="en-US" sz="1600" smtClean="0">
                <a:ea typeface="굴림" charset="-127"/>
              </a:rPr>
              <a:t>                                                               자료</a:t>
            </a:r>
            <a:r>
              <a:rPr lang="en-GB" altLang="ko-KR" sz="1600" smtClean="0">
                <a:ea typeface="굴림" charset="-127"/>
              </a:rPr>
              <a:t>: Eurostat(2010)</a:t>
            </a:r>
          </a:p>
        </p:txBody>
      </p:sp>
      <p:graphicFrame>
        <p:nvGraphicFramePr>
          <p:cNvPr id="3074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611188" y="1125538"/>
          <a:ext cx="7416800" cy="481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EcoWin document" r:id="rId3" imgW="13670241" imgH="8868406" progId="">
                  <p:embed/>
                </p:oleObj>
              </mc:Choice>
              <mc:Fallback>
                <p:oleObj name="EcoWin document" r:id="rId3" imgW="13670241" imgH="8868406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1125538"/>
                        <a:ext cx="7416800" cy="4811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6" name="Oval 4"/>
          <p:cNvSpPr>
            <a:spLocks noChangeArrowheads="1"/>
          </p:cNvSpPr>
          <p:nvPr/>
        </p:nvSpPr>
        <p:spPr bwMode="auto">
          <a:xfrm>
            <a:off x="5940425" y="4437063"/>
            <a:ext cx="576263" cy="360362"/>
          </a:xfrm>
          <a:prstGeom prst="ellipse">
            <a:avLst/>
          </a:prstGeom>
          <a:noFill/>
          <a:ln w="22860" algn="ctr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3077" name="Oval 5"/>
          <p:cNvSpPr>
            <a:spLocks noChangeArrowheads="1"/>
          </p:cNvSpPr>
          <p:nvPr/>
        </p:nvSpPr>
        <p:spPr bwMode="auto">
          <a:xfrm>
            <a:off x="4211638" y="3500438"/>
            <a:ext cx="504825" cy="360362"/>
          </a:xfrm>
          <a:prstGeom prst="ellipse">
            <a:avLst/>
          </a:prstGeom>
          <a:noFill/>
          <a:ln w="22860" algn="ctr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3078" name="Oval 6"/>
          <p:cNvSpPr>
            <a:spLocks noChangeArrowheads="1"/>
          </p:cNvSpPr>
          <p:nvPr/>
        </p:nvSpPr>
        <p:spPr bwMode="auto">
          <a:xfrm>
            <a:off x="2700338" y="2924175"/>
            <a:ext cx="504825" cy="360363"/>
          </a:xfrm>
          <a:prstGeom prst="ellipse">
            <a:avLst/>
          </a:prstGeom>
          <a:noFill/>
          <a:ln w="22860" algn="ctr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3079" name="Oval 7"/>
          <p:cNvSpPr>
            <a:spLocks noChangeArrowheads="1"/>
          </p:cNvSpPr>
          <p:nvPr/>
        </p:nvSpPr>
        <p:spPr bwMode="auto">
          <a:xfrm>
            <a:off x="4572000" y="4292600"/>
            <a:ext cx="504825" cy="360363"/>
          </a:xfrm>
          <a:prstGeom prst="ellipse">
            <a:avLst/>
          </a:prstGeom>
          <a:noFill/>
          <a:ln w="22860" algn="ctr">
            <a:solidFill>
              <a:schemeClr val="tx1"/>
            </a:solidFill>
            <a:round/>
            <a:headEnd/>
            <a:tailEnd/>
          </a:ln>
        </p:spPr>
        <p:txBody>
          <a:bodyPr wrap="none" lIns="92075" tIns="46038" rIns="92075" bIns="46038" anchor="ctr"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30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>
          <a:xfrm>
            <a:off x="890588" y="609600"/>
            <a:ext cx="7569200" cy="1143000"/>
          </a:xfrm>
        </p:spPr>
        <p:txBody>
          <a:bodyPr/>
          <a:lstStyle/>
          <a:p>
            <a:pPr eaLnBrk="1" hangingPunct="1"/>
            <a:r>
              <a:rPr lang="en-US" altLang="ko-KR" sz="2900" smtClean="0"/>
              <a:t>&lt;</a:t>
            </a:r>
            <a:r>
              <a:rPr lang="ko-KR" altLang="en-US" sz="2900" smtClean="0"/>
              <a:t>그림 </a:t>
            </a:r>
            <a:r>
              <a:rPr lang="en-US" altLang="ko-KR" sz="2900" smtClean="0"/>
              <a:t>12&gt; </a:t>
            </a:r>
            <a:r>
              <a:rPr lang="ko-KR" altLang="en-US" sz="2900" smtClean="0"/>
              <a:t>재정적자</a:t>
            </a:r>
            <a:r>
              <a:rPr lang="ko-KR" altLang="sv-SE" sz="900" smtClean="0"/>
              <a:t/>
            </a:r>
            <a:br>
              <a:rPr lang="ko-KR" altLang="sv-SE" sz="900" smtClean="0"/>
            </a:br>
            <a:r>
              <a:rPr lang="sv-SE" altLang="ko-KR" sz="1600" i="1" smtClean="0"/>
              <a:t>Cyclically adjusted budget balance 2016, as a share of potential GDP, %</a:t>
            </a:r>
          </a:p>
        </p:txBody>
      </p:sp>
      <p:sp>
        <p:nvSpPr>
          <p:cNvPr id="59394" name="Rectangle 3"/>
          <p:cNvSpPr>
            <a:spLocks noChangeArrowheads="1"/>
          </p:cNvSpPr>
          <p:nvPr/>
        </p:nvSpPr>
        <p:spPr bwMode="auto">
          <a:xfrm>
            <a:off x="6459538" y="5661025"/>
            <a:ext cx="2684462" cy="30480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kumimoji="0" lang="sv-SE" altLang="ko-KR" sz="1400" i="1">
                <a:latin typeface="맑은 고딕"/>
              </a:rPr>
              <a:t>Källa: IMF Fiscal Monitor, 2011</a:t>
            </a:r>
          </a:p>
        </p:txBody>
      </p:sp>
      <p:sp>
        <p:nvSpPr>
          <p:cNvPr id="59395" name="Line 5"/>
          <p:cNvSpPr>
            <a:spLocks noChangeShapeType="1"/>
          </p:cNvSpPr>
          <p:nvPr/>
        </p:nvSpPr>
        <p:spPr bwMode="auto">
          <a:xfrm>
            <a:off x="1187450" y="3573463"/>
            <a:ext cx="5688013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396" name="Text Box 6"/>
          <p:cNvSpPr txBox="1">
            <a:spLocks noChangeArrowheads="1"/>
          </p:cNvSpPr>
          <p:nvPr/>
        </p:nvSpPr>
        <p:spPr bwMode="auto">
          <a:xfrm>
            <a:off x="4429125" y="3573463"/>
            <a:ext cx="2806700" cy="30480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sv-SE" altLang="ko-KR" sz="1400">
                <a:latin typeface="맑은 고딕"/>
              </a:rPr>
              <a:t>Average advanced economies</a:t>
            </a:r>
          </a:p>
        </p:txBody>
      </p:sp>
      <p:sp>
        <p:nvSpPr>
          <p:cNvPr id="59397" name="Oval 7"/>
          <p:cNvSpPr>
            <a:spLocks noChangeArrowheads="1"/>
          </p:cNvSpPr>
          <p:nvPr/>
        </p:nvSpPr>
        <p:spPr bwMode="auto">
          <a:xfrm>
            <a:off x="6516688" y="4508500"/>
            <a:ext cx="395287" cy="792163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9398" name="AutoShape 8"/>
          <p:cNvSpPr>
            <a:spLocks noChangeAspect="1" noChangeArrowheads="1" noTextEdit="1"/>
          </p:cNvSpPr>
          <p:nvPr/>
        </p:nvSpPr>
        <p:spPr bwMode="auto">
          <a:xfrm>
            <a:off x="755650" y="1484313"/>
            <a:ext cx="6624638" cy="455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399" name="Rectangle 9"/>
          <p:cNvSpPr>
            <a:spLocks noChangeArrowheads="1"/>
          </p:cNvSpPr>
          <p:nvPr/>
        </p:nvSpPr>
        <p:spPr bwMode="auto">
          <a:xfrm>
            <a:off x="1327150" y="2897188"/>
            <a:ext cx="149225" cy="1471612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9400" name="Rectangle 10"/>
          <p:cNvSpPr>
            <a:spLocks noChangeArrowheads="1"/>
          </p:cNvSpPr>
          <p:nvPr/>
        </p:nvSpPr>
        <p:spPr bwMode="auto">
          <a:xfrm>
            <a:off x="1704975" y="2897188"/>
            <a:ext cx="157163" cy="1057275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9401" name="Rectangle 11"/>
          <p:cNvSpPr>
            <a:spLocks noChangeArrowheads="1"/>
          </p:cNvSpPr>
          <p:nvPr/>
        </p:nvSpPr>
        <p:spPr bwMode="auto">
          <a:xfrm>
            <a:off x="2090738" y="2897188"/>
            <a:ext cx="149225" cy="914400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9402" name="Rectangle 12"/>
          <p:cNvSpPr>
            <a:spLocks noChangeArrowheads="1"/>
          </p:cNvSpPr>
          <p:nvPr/>
        </p:nvSpPr>
        <p:spPr bwMode="auto">
          <a:xfrm>
            <a:off x="2468563" y="2897188"/>
            <a:ext cx="150812" cy="793750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9403" name="Rectangle 13"/>
          <p:cNvSpPr>
            <a:spLocks noChangeArrowheads="1"/>
          </p:cNvSpPr>
          <p:nvPr/>
        </p:nvSpPr>
        <p:spPr bwMode="auto">
          <a:xfrm>
            <a:off x="2847975" y="2897188"/>
            <a:ext cx="149225" cy="714375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9404" name="Rectangle 14"/>
          <p:cNvSpPr>
            <a:spLocks noChangeArrowheads="1"/>
          </p:cNvSpPr>
          <p:nvPr/>
        </p:nvSpPr>
        <p:spPr bwMode="auto">
          <a:xfrm>
            <a:off x="3225800" y="2897188"/>
            <a:ext cx="157163" cy="657225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9405" name="Rectangle 15"/>
          <p:cNvSpPr>
            <a:spLocks noChangeArrowheads="1"/>
          </p:cNvSpPr>
          <p:nvPr/>
        </p:nvSpPr>
        <p:spPr bwMode="auto">
          <a:xfrm>
            <a:off x="3611563" y="2897188"/>
            <a:ext cx="149225" cy="579437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9406" name="Rectangle 16"/>
          <p:cNvSpPr>
            <a:spLocks noChangeArrowheads="1"/>
          </p:cNvSpPr>
          <p:nvPr/>
        </p:nvSpPr>
        <p:spPr bwMode="auto">
          <a:xfrm>
            <a:off x="3989388" y="2897188"/>
            <a:ext cx="149225" cy="579437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9407" name="Rectangle 17"/>
          <p:cNvSpPr>
            <a:spLocks noChangeArrowheads="1"/>
          </p:cNvSpPr>
          <p:nvPr/>
        </p:nvSpPr>
        <p:spPr bwMode="auto">
          <a:xfrm>
            <a:off x="4367213" y="2897188"/>
            <a:ext cx="150812" cy="414337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9408" name="Rectangle 18"/>
          <p:cNvSpPr>
            <a:spLocks noChangeArrowheads="1"/>
          </p:cNvSpPr>
          <p:nvPr/>
        </p:nvSpPr>
        <p:spPr bwMode="auto">
          <a:xfrm>
            <a:off x="4746625" y="2897188"/>
            <a:ext cx="157163" cy="414337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9409" name="Rectangle 19"/>
          <p:cNvSpPr>
            <a:spLocks noChangeArrowheads="1"/>
          </p:cNvSpPr>
          <p:nvPr/>
        </p:nvSpPr>
        <p:spPr bwMode="auto">
          <a:xfrm>
            <a:off x="5132388" y="2897188"/>
            <a:ext cx="149225" cy="314325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9410" name="Rectangle 20"/>
          <p:cNvSpPr>
            <a:spLocks noChangeArrowheads="1"/>
          </p:cNvSpPr>
          <p:nvPr/>
        </p:nvSpPr>
        <p:spPr bwMode="auto">
          <a:xfrm>
            <a:off x="5510213" y="2897188"/>
            <a:ext cx="149225" cy="214312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9411" name="Rectangle 21"/>
          <p:cNvSpPr>
            <a:spLocks noChangeArrowheads="1"/>
          </p:cNvSpPr>
          <p:nvPr/>
        </p:nvSpPr>
        <p:spPr bwMode="auto">
          <a:xfrm>
            <a:off x="5888038" y="2897188"/>
            <a:ext cx="150812" cy="14287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9412" name="Rectangle 22"/>
          <p:cNvSpPr>
            <a:spLocks noChangeArrowheads="1"/>
          </p:cNvSpPr>
          <p:nvPr/>
        </p:nvSpPr>
        <p:spPr bwMode="auto">
          <a:xfrm>
            <a:off x="6267450" y="2619375"/>
            <a:ext cx="155575" cy="277813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9413" name="Rectangle 23"/>
          <p:cNvSpPr>
            <a:spLocks noChangeArrowheads="1"/>
          </p:cNvSpPr>
          <p:nvPr/>
        </p:nvSpPr>
        <p:spPr bwMode="auto">
          <a:xfrm>
            <a:off x="6651625" y="2333625"/>
            <a:ext cx="150813" cy="563563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9414" name="Line 24"/>
          <p:cNvSpPr>
            <a:spLocks noChangeShapeType="1"/>
          </p:cNvSpPr>
          <p:nvPr/>
        </p:nvSpPr>
        <p:spPr bwMode="auto">
          <a:xfrm>
            <a:off x="1212850" y="2098675"/>
            <a:ext cx="0" cy="239077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15" name="Line 25"/>
          <p:cNvSpPr>
            <a:spLocks noChangeShapeType="1"/>
          </p:cNvSpPr>
          <p:nvPr/>
        </p:nvSpPr>
        <p:spPr bwMode="auto">
          <a:xfrm>
            <a:off x="1155700" y="4489450"/>
            <a:ext cx="571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16" name="Line 26"/>
          <p:cNvSpPr>
            <a:spLocks noChangeShapeType="1"/>
          </p:cNvSpPr>
          <p:nvPr/>
        </p:nvSpPr>
        <p:spPr bwMode="auto">
          <a:xfrm>
            <a:off x="1155700" y="4089400"/>
            <a:ext cx="571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17" name="Line 27"/>
          <p:cNvSpPr>
            <a:spLocks noChangeShapeType="1"/>
          </p:cNvSpPr>
          <p:nvPr/>
        </p:nvSpPr>
        <p:spPr bwMode="auto">
          <a:xfrm>
            <a:off x="1155700" y="3690938"/>
            <a:ext cx="571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18" name="Line 28"/>
          <p:cNvSpPr>
            <a:spLocks noChangeShapeType="1"/>
          </p:cNvSpPr>
          <p:nvPr/>
        </p:nvSpPr>
        <p:spPr bwMode="auto">
          <a:xfrm>
            <a:off x="1155700" y="3297238"/>
            <a:ext cx="571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19" name="Line 29"/>
          <p:cNvSpPr>
            <a:spLocks noChangeShapeType="1"/>
          </p:cNvSpPr>
          <p:nvPr/>
        </p:nvSpPr>
        <p:spPr bwMode="auto">
          <a:xfrm>
            <a:off x="1155700" y="2897188"/>
            <a:ext cx="571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20" name="Line 30"/>
          <p:cNvSpPr>
            <a:spLocks noChangeShapeType="1"/>
          </p:cNvSpPr>
          <p:nvPr/>
        </p:nvSpPr>
        <p:spPr bwMode="auto">
          <a:xfrm>
            <a:off x="1155700" y="2498725"/>
            <a:ext cx="571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21" name="Line 31"/>
          <p:cNvSpPr>
            <a:spLocks noChangeShapeType="1"/>
          </p:cNvSpPr>
          <p:nvPr/>
        </p:nvSpPr>
        <p:spPr bwMode="auto">
          <a:xfrm>
            <a:off x="1155700" y="2098675"/>
            <a:ext cx="57150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22" name="Line 32"/>
          <p:cNvSpPr>
            <a:spLocks noChangeShapeType="1"/>
          </p:cNvSpPr>
          <p:nvPr/>
        </p:nvSpPr>
        <p:spPr bwMode="auto">
          <a:xfrm>
            <a:off x="1212850" y="2897188"/>
            <a:ext cx="5703888" cy="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23" name="Line 33"/>
          <p:cNvSpPr>
            <a:spLocks noChangeShapeType="1"/>
          </p:cNvSpPr>
          <p:nvPr/>
        </p:nvSpPr>
        <p:spPr bwMode="auto">
          <a:xfrm flipV="1">
            <a:off x="1212850" y="2897188"/>
            <a:ext cx="0" cy="5715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24" name="Line 34"/>
          <p:cNvSpPr>
            <a:spLocks noChangeShapeType="1"/>
          </p:cNvSpPr>
          <p:nvPr/>
        </p:nvSpPr>
        <p:spPr bwMode="auto">
          <a:xfrm flipV="1">
            <a:off x="1590675" y="2897188"/>
            <a:ext cx="0" cy="5715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25" name="Line 35"/>
          <p:cNvSpPr>
            <a:spLocks noChangeShapeType="1"/>
          </p:cNvSpPr>
          <p:nvPr/>
        </p:nvSpPr>
        <p:spPr bwMode="auto">
          <a:xfrm flipV="1">
            <a:off x="1976438" y="2897188"/>
            <a:ext cx="0" cy="5715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26" name="Line 36"/>
          <p:cNvSpPr>
            <a:spLocks noChangeShapeType="1"/>
          </p:cNvSpPr>
          <p:nvPr/>
        </p:nvSpPr>
        <p:spPr bwMode="auto">
          <a:xfrm flipV="1">
            <a:off x="2354263" y="2897188"/>
            <a:ext cx="0" cy="5715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27" name="Line 37"/>
          <p:cNvSpPr>
            <a:spLocks noChangeShapeType="1"/>
          </p:cNvSpPr>
          <p:nvPr/>
        </p:nvSpPr>
        <p:spPr bwMode="auto">
          <a:xfrm flipV="1">
            <a:off x="2733675" y="2897188"/>
            <a:ext cx="0" cy="5715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28" name="Line 38"/>
          <p:cNvSpPr>
            <a:spLocks noChangeShapeType="1"/>
          </p:cNvSpPr>
          <p:nvPr/>
        </p:nvSpPr>
        <p:spPr bwMode="auto">
          <a:xfrm flipV="1">
            <a:off x="3111500" y="2897188"/>
            <a:ext cx="0" cy="5715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29" name="Line 39"/>
          <p:cNvSpPr>
            <a:spLocks noChangeShapeType="1"/>
          </p:cNvSpPr>
          <p:nvPr/>
        </p:nvSpPr>
        <p:spPr bwMode="auto">
          <a:xfrm flipV="1">
            <a:off x="3497263" y="2897188"/>
            <a:ext cx="0" cy="5715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30" name="Line 40"/>
          <p:cNvSpPr>
            <a:spLocks noChangeShapeType="1"/>
          </p:cNvSpPr>
          <p:nvPr/>
        </p:nvSpPr>
        <p:spPr bwMode="auto">
          <a:xfrm flipV="1">
            <a:off x="3875088" y="2897188"/>
            <a:ext cx="0" cy="5715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31" name="Line 41"/>
          <p:cNvSpPr>
            <a:spLocks noChangeShapeType="1"/>
          </p:cNvSpPr>
          <p:nvPr/>
        </p:nvSpPr>
        <p:spPr bwMode="auto">
          <a:xfrm flipV="1">
            <a:off x="4252913" y="2897188"/>
            <a:ext cx="0" cy="5715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32" name="Line 42"/>
          <p:cNvSpPr>
            <a:spLocks noChangeShapeType="1"/>
          </p:cNvSpPr>
          <p:nvPr/>
        </p:nvSpPr>
        <p:spPr bwMode="auto">
          <a:xfrm flipV="1">
            <a:off x="4632325" y="2897188"/>
            <a:ext cx="0" cy="5715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33" name="Line 43"/>
          <p:cNvSpPr>
            <a:spLocks noChangeShapeType="1"/>
          </p:cNvSpPr>
          <p:nvPr/>
        </p:nvSpPr>
        <p:spPr bwMode="auto">
          <a:xfrm flipV="1">
            <a:off x="5018088" y="2897188"/>
            <a:ext cx="0" cy="5715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34" name="Line 44"/>
          <p:cNvSpPr>
            <a:spLocks noChangeShapeType="1"/>
          </p:cNvSpPr>
          <p:nvPr/>
        </p:nvSpPr>
        <p:spPr bwMode="auto">
          <a:xfrm flipV="1">
            <a:off x="5395913" y="2897188"/>
            <a:ext cx="0" cy="5715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35" name="Line 45"/>
          <p:cNvSpPr>
            <a:spLocks noChangeShapeType="1"/>
          </p:cNvSpPr>
          <p:nvPr/>
        </p:nvSpPr>
        <p:spPr bwMode="auto">
          <a:xfrm flipV="1">
            <a:off x="5773738" y="2897188"/>
            <a:ext cx="0" cy="5715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36" name="Line 46"/>
          <p:cNvSpPr>
            <a:spLocks noChangeShapeType="1"/>
          </p:cNvSpPr>
          <p:nvPr/>
        </p:nvSpPr>
        <p:spPr bwMode="auto">
          <a:xfrm flipV="1">
            <a:off x="6153150" y="2897188"/>
            <a:ext cx="0" cy="5715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37" name="Line 47"/>
          <p:cNvSpPr>
            <a:spLocks noChangeShapeType="1"/>
          </p:cNvSpPr>
          <p:nvPr/>
        </p:nvSpPr>
        <p:spPr bwMode="auto">
          <a:xfrm flipV="1">
            <a:off x="6537325" y="2897188"/>
            <a:ext cx="0" cy="5715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38" name="Line 48"/>
          <p:cNvSpPr>
            <a:spLocks noChangeShapeType="1"/>
          </p:cNvSpPr>
          <p:nvPr/>
        </p:nvSpPr>
        <p:spPr bwMode="auto">
          <a:xfrm flipV="1">
            <a:off x="6916738" y="2897188"/>
            <a:ext cx="0" cy="5715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59439" name="Rectangle 49"/>
          <p:cNvSpPr>
            <a:spLocks noChangeArrowheads="1"/>
          </p:cNvSpPr>
          <p:nvPr/>
        </p:nvSpPr>
        <p:spPr bwMode="auto">
          <a:xfrm>
            <a:off x="890588" y="4383088"/>
            <a:ext cx="17938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-8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40" name="Rectangle 50"/>
          <p:cNvSpPr>
            <a:spLocks noChangeArrowheads="1"/>
          </p:cNvSpPr>
          <p:nvPr/>
        </p:nvSpPr>
        <p:spPr bwMode="auto">
          <a:xfrm>
            <a:off x="890588" y="3983038"/>
            <a:ext cx="17938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-6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41" name="Rectangle 51"/>
          <p:cNvSpPr>
            <a:spLocks noChangeArrowheads="1"/>
          </p:cNvSpPr>
          <p:nvPr/>
        </p:nvSpPr>
        <p:spPr bwMode="auto">
          <a:xfrm>
            <a:off x="890588" y="3582988"/>
            <a:ext cx="17938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-4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42" name="Rectangle 52"/>
          <p:cNvSpPr>
            <a:spLocks noChangeArrowheads="1"/>
          </p:cNvSpPr>
          <p:nvPr/>
        </p:nvSpPr>
        <p:spPr bwMode="auto">
          <a:xfrm>
            <a:off x="890588" y="3190875"/>
            <a:ext cx="17938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-2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43" name="Rectangle 53"/>
          <p:cNvSpPr>
            <a:spLocks noChangeArrowheads="1"/>
          </p:cNvSpPr>
          <p:nvPr/>
        </p:nvSpPr>
        <p:spPr bwMode="auto">
          <a:xfrm>
            <a:off x="955675" y="2790825"/>
            <a:ext cx="1158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0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44" name="Rectangle 54"/>
          <p:cNvSpPr>
            <a:spLocks noChangeArrowheads="1"/>
          </p:cNvSpPr>
          <p:nvPr/>
        </p:nvSpPr>
        <p:spPr bwMode="auto">
          <a:xfrm>
            <a:off x="955675" y="2390775"/>
            <a:ext cx="1158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2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45" name="Rectangle 55"/>
          <p:cNvSpPr>
            <a:spLocks noChangeArrowheads="1"/>
          </p:cNvSpPr>
          <p:nvPr/>
        </p:nvSpPr>
        <p:spPr bwMode="auto">
          <a:xfrm>
            <a:off x="955675" y="1990725"/>
            <a:ext cx="1158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4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46" name="Rectangle 56"/>
          <p:cNvSpPr>
            <a:spLocks noChangeArrowheads="1"/>
          </p:cNvSpPr>
          <p:nvPr/>
        </p:nvSpPr>
        <p:spPr bwMode="auto">
          <a:xfrm rot="-5400000">
            <a:off x="1159668" y="4745832"/>
            <a:ext cx="48736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Japan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47" name="Rectangle 57"/>
          <p:cNvSpPr>
            <a:spLocks noChangeArrowheads="1"/>
          </p:cNvSpPr>
          <p:nvPr/>
        </p:nvSpPr>
        <p:spPr bwMode="auto">
          <a:xfrm rot="-5400000">
            <a:off x="1379537" y="4778376"/>
            <a:ext cx="5619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United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48" name="Rectangle 58"/>
          <p:cNvSpPr>
            <a:spLocks noChangeArrowheads="1"/>
          </p:cNvSpPr>
          <p:nvPr/>
        </p:nvSpPr>
        <p:spPr bwMode="auto">
          <a:xfrm rot="-5400000">
            <a:off x="1639887" y="4786313"/>
            <a:ext cx="5175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States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49" name="Rectangle 59"/>
          <p:cNvSpPr>
            <a:spLocks noChangeArrowheads="1"/>
          </p:cNvSpPr>
          <p:nvPr/>
        </p:nvSpPr>
        <p:spPr bwMode="auto">
          <a:xfrm rot="-5400000">
            <a:off x="1925638" y="4735513"/>
            <a:ext cx="4762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Spain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50" name="Rectangle 60"/>
          <p:cNvSpPr>
            <a:spLocks noChangeArrowheads="1"/>
          </p:cNvSpPr>
          <p:nvPr/>
        </p:nvSpPr>
        <p:spPr bwMode="auto">
          <a:xfrm rot="-5400000">
            <a:off x="2197894" y="4842669"/>
            <a:ext cx="687388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Portugal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51" name="Rectangle 61"/>
          <p:cNvSpPr>
            <a:spLocks noChangeArrowheads="1"/>
          </p:cNvSpPr>
          <p:nvPr/>
        </p:nvSpPr>
        <p:spPr bwMode="auto">
          <a:xfrm rot="-5400000">
            <a:off x="2583656" y="4834732"/>
            <a:ext cx="687387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Belgium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52" name="Rectangle 62"/>
          <p:cNvSpPr>
            <a:spLocks noChangeArrowheads="1"/>
          </p:cNvSpPr>
          <p:nvPr/>
        </p:nvSpPr>
        <p:spPr bwMode="auto">
          <a:xfrm rot="-5400000">
            <a:off x="2902743" y="4888707"/>
            <a:ext cx="80486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Advanced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53" name="Rectangle 63"/>
          <p:cNvSpPr>
            <a:spLocks noChangeArrowheads="1"/>
          </p:cNvSpPr>
          <p:nvPr/>
        </p:nvSpPr>
        <p:spPr bwMode="auto">
          <a:xfrm rot="-5400000">
            <a:off x="3393282" y="4785519"/>
            <a:ext cx="58261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Ireland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54" name="Rectangle 64"/>
          <p:cNvSpPr>
            <a:spLocks noChangeArrowheads="1"/>
          </p:cNvSpPr>
          <p:nvPr/>
        </p:nvSpPr>
        <p:spPr bwMode="auto">
          <a:xfrm rot="-5400000">
            <a:off x="3890962" y="4691063"/>
            <a:ext cx="3587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Italy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55" name="Rectangle 65"/>
          <p:cNvSpPr>
            <a:spLocks noChangeArrowheads="1"/>
          </p:cNvSpPr>
          <p:nvPr/>
        </p:nvSpPr>
        <p:spPr bwMode="auto">
          <a:xfrm rot="-5400000">
            <a:off x="4157662" y="4794251"/>
            <a:ext cx="5810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Austria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56" name="Rectangle 66"/>
          <p:cNvSpPr>
            <a:spLocks noChangeArrowheads="1"/>
          </p:cNvSpPr>
          <p:nvPr/>
        </p:nvSpPr>
        <p:spPr bwMode="auto">
          <a:xfrm rot="-5400000">
            <a:off x="4540250" y="4786313"/>
            <a:ext cx="5715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Greece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57" name="Rectangle 67"/>
          <p:cNvSpPr>
            <a:spLocks noChangeArrowheads="1"/>
          </p:cNvSpPr>
          <p:nvPr/>
        </p:nvSpPr>
        <p:spPr bwMode="auto">
          <a:xfrm rot="-5400000">
            <a:off x="4924425" y="4776788"/>
            <a:ext cx="5619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France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58" name="Rectangle 68"/>
          <p:cNvSpPr>
            <a:spLocks noChangeArrowheads="1"/>
          </p:cNvSpPr>
          <p:nvPr/>
        </p:nvSpPr>
        <p:spPr bwMode="auto">
          <a:xfrm rot="-5400000">
            <a:off x="5187950" y="4862513"/>
            <a:ext cx="5619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United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59" name="Rectangle 69"/>
          <p:cNvSpPr>
            <a:spLocks noChangeArrowheads="1"/>
          </p:cNvSpPr>
          <p:nvPr/>
        </p:nvSpPr>
        <p:spPr bwMode="auto">
          <a:xfrm rot="-5400000">
            <a:off x="5331619" y="4858544"/>
            <a:ext cx="74136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Kingdom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60" name="Rectangle 70"/>
          <p:cNvSpPr>
            <a:spLocks noChangeArrowheads="1"/>
          </p:cNvSpPr>
          <p:nvPr/>
        </p:nvSpPr>
        <p:spPr bwMode="auto">
          <a:xfrm rot="-5400000">
            <a:off x="5603875" y="4864100"/>
            <a:ext cx="73025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Germany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61" name="Rectangle 71"/>
          <p:cNvSpPr>
            <a:spLocks noChangeArrowheads="1"/>
          </p:cNvSpPr>
          <p:nvPr/>
        </p:nvSpPr>
        <p:spPr bwMode="auto">
          <a:xfrm rot="-5400000">
            <a:off x="5843587" y="4987926"/>
            <a:ext cx="100647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Netherlands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62" name="Rectangle 72"/>
          <p:cNvSpPr>
            <a:spLocks noChangeArrowheads="1"/>
          </p:cNvSpPr>
          <p:nvPr/>
        </p:nvSpPr>
        <p:spPr bwMode="auto">
          <a:xfrm rot="-5400000">
            <a:off x="6401593" y="4815682"/>
            <a:ext cx="646113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500">
                <a:solidFill>
                  <a:srgbClr val="000000"/>
                </a:solidFill>
                <a:latin typeface="맑은 고딕"/>
                <a:ea typeface="굴림" charset="-127"/>
              </a:rPr>
              <a:t>Sweden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59463" name="Rectangle 73"/>
          <p:cNvSpPr>
            <a:spLocks noChangeArrowheads="1"/>
          </p:cNvSpPr>
          <p:nvPr/>
        </p:nvSpPr>
        <p:spPr bwMode="auto">
          <a:xfrm>
            <a:off x="3832225" y="5846763"/>
            <a:ext cx="93663" cy="92075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59464" name="Rectangle 74"/>
          <p:cNvSpPr>
            <a:spLocks noChangeArrowheads="1"/>
          </p:cNvSpPr>
          <p:nvPr/>
        </p:nvSpPr>
        <p:spPr bwMode="auto">
          <a:xfrm>
            <a:off x="3960813" y="5803900"/>
            <a:ext cx="34290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kumimoji="0" lang="en-GB" altLang="ko-KR" sz="1100">
                <a:solidFill>
                  <a:srgbClr val="000000"/>
                </a:solidFill>
                <a:latin typeface="맑은 고딕"/>
                <a:ea typeface="굴림" charset="-127"/>
              </a:rPr>
              <a:t>2016</a:t>
            </a:r>
            <a:endParaRPr kumimoji="0" lang="en-GB" altLang="ko-KR">
              <a:latin typeface="맑은 고딕"/>
              <a:ea typeface="굴림" charset="-127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31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890588" y="188913"/>
            <a:ext cx="7386637" cy="1143000"/>
          </a:xfrm>
        </p:spPr>
        <p:txBody>
          <a:bodyPr/>
          <a:lstStyle/>
          <a:p>
            <a:pPr eaLnBrk="1" hangingPunct="1"/>
            <a:r>
              <a:rPr lang="en-US" altLang="ko-KR" smtClean="0"/>
              <a:t>&lt;</a:t>
            </a:r>
            <a:r>
              <a:rPr lang="ko-KR" altLang="en-US" smtClean="0"/>
              <a:t>그림 </a:t>
            </a:r>
            <a:r>
              <a:rPr lang="en-US" altLang="ko-KR" smtClean="0"/>
              <a:t>13&gt; </a:t>
            </a:r>
            <a:r>
              <a:rPr lang="ko-KR" altLang="en-US" smtClean="0"/>
              <a:t>미래 재정 조달</a:t>
            </a:r>
            <a:r>
              <a:rPr lang="sv-SE" altLang="ko-KR" smtClean="0"/>
              <a:t> </a:t>
            </a:r>
            <a:br>
              <a:rPr lang="sv-SE" altLang="ko-KR" smtClean="0"/>
            </a:br>
            <a:r>
              <a:rPr lang="sv-SE" altLang="ko-KR" sz="2400" smtClean="0"/>
              <a:t>2011</a:t>
            </a:r>
            <a:r>
              <a:rPr lang="ko-KR" altLang="en-US" sz="2400" smtClean="0"/>
              <a:t>년 적자규모와 예산적자</a:t>
            </a:r>
            <a:r>
              <a:rPr lang="en-US" altLang="ko-KR" sz="2400" smtClean="0"/>
              <a:t>(</a:t>
            </a:r>
            <a:r>
              <a:rPr lang="sv-SE" altLang="ko-KR" sz="2400" smtClean="0"/>
              <a:t>% of GDP)</a:t>
            </a:r>
          </a:p>
        </p:txBody>
      </p:sp>
      <p:graphicFrame>
        <p:nvGraphicFramePr>
          <p:cNvPr id="1026" name="Object 2"/>
          <p:cNvGraphicFramePr>
            <a:graphicFrameLocks noGrp="1" noChangeAspect="1"/>
          </p:cNvGraphicFramePr>
          <p:nvPr>
            <p:ph idx="1"/>
          </p:nvPr>
        </p:nvGraphicFramePr>
        <p:xfrm>
          <a:off x="971550" y="1341438"/>
          <a:ext cx="6480175" cy="445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Chart" r:id="rId3" imgW="8839149" imgH="6076976" progId="Excel.Sheet.8">
                  <p:embed/>
                </p:oleObj>
              </mc:Choice>
              <mc:Fallback>
                <p:oleObj name="Chart" r:id="rId3" imgW="8839149" imgH="6076976" progId="Excel.Sheet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341438"/>
                        <a:ext cx="6480175" cy="445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54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6459538" y="5661025"/>
            <a:ext cx="2684462" cy="30480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kumimoji="0" lang="sv-SE" altLang="ko-KR" sz="1400" i="1">
                <a:latin typeface="맑은 고딕"/>
              </a:rPr>
              <a:t>Källa: IMF Fiscal Monitor, 2011</a:t>
            </a: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>
            <a:off x="1619250" y="3141663"/>
            <a:ext cx="5616575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030" name="Text Box 6"/>
          <p:cNvSpPr txBox="1">
            <a:spLocks noChangeArrowheads="1"/>
          </p:cNvSpPr>
          <p:nvPr/>
        </p:nvSpPr>
        <p:spPr bwMode="auto">
          <a:xfrm>
            <a:off x="4425950" y="2852738"/>
            <a:ext cx="2451100" cy="304800"/>
          </a:xfrm>
          <a:prstGeom prst="rect">
            <a:avLst/>
          </a:prstGeom>
          <a:noFill/>
          <a:ln w="254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sv-SE" altLang="ko-KR" sz="1400">
                <a:latin typeface="맑은 고딕"/>
              </a:rPr>
              <a:t>Average advanced economies</a:t>
            </a:r>
          </a:p>
        </p:txBody>
      </p:sp>
      <p:sp>
        <p:nvSpPr>
          <p:cNvPr id="1031" name="Oval 7"/>
          <p:cNvSpPr>
            <a:spLocks noChangeArrowheads="1"/>
          </p:cNvSpPr>
          <p:nvPr/>
        </p:nvSpPr>
        <p:spPr bwMode="auto">
          <a:xfrm rot="2700000">
            <a:off x="6283325" y="4310063"/>
            <a:ext cx="395288" cy="792162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kumimoji="0" lang="ko-KR" altLang="en-US">
              <a:latin typeface="맑은 고딕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32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mtClean="0"/>
              <a:t>한국의 복지구상</a:t>
            </a:r>
          </a:p>
        </p:txBody>
      </p:sp>
      <p:sp>
        <p:nvSpPr>
          <p:cNvPr id="6246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ko-KR" altLang="en-US" smtClean="0"/>
              <a:t>한국은 복지국가인가</a:t>
            </a:r>
            <a:r>
              <a:rPr lang="en-US" altLang="ko-KR" smtClean="0"/>
              <a:t>?</a:t>
            </a:r>
          </a:p>
          <a:p>
            <a:pPr eaLnBrk="1" hangingPunct="1"/>
            <a:endParaRPr lang="ko-KR" altLang="en-US" smtClean="0"/>
          </a:p>
          <a:p>
            <a:pPr eaLnBrk="1" hangingPunct="1"/>
            <a:r>
              <a:rPr lang="ko-KR" altLang="en-US" smtClean="0"/>
              <a:t>한국 정부는 큰 정부인가</a:t>
            </a:r>
            <a:r>
              <a:rPr lang="en-US" altLang="ko-KR" smtClean="0"/>
              <a:t>?</a:t>
            </a:r>
          </a:p>
          <a:p>
            <a:pPr eaLnBrk="1" hangingPunct="1">
              <a:buFont typeface="Arial" charset="0"/>
              <a:buNone/>
            </a:pPr>
            <a:endParaRPr lang="en-US" altLang="ko-KR" smtClean="0"/>
          </a:p>
          <a:p>
            <a:pPr eaLnBrk="1" hangingPunct="1"/>
            <a:r>
              <a:rPr lang="ko-KR" altLang="en-US" smtClean="0"/>
              <a:t>복지국가는 경제성장에 장애가 되는가</a:t>
            </a:r>
            <a:r>
              <a:rPr lang="en-US" altLang="ko-KR" smtClean="0"/>
              <a:t>?</a:t>
            </a:r>
            <a:endParaRPr lang="ko-KR" altLang="en-US" smtClean="0"/>
          </a:p>
        </p:txBody>
      </p:sp>
      <p:sp>
        <p:nvSpPr>
          <p:cNvPr id="4" name="TextBox 3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33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GDP </a:t>
            </a:r>
            <a:r>
              <a:rPr lang="ko-KR" altLang="en-US" dirty="0" smtClean="0"/>
              <a:t>대비 공적 사회지출</a:t>
            </a:r>
            <a:r>
              <a:rPr lang="en-US" altLang="ko-KR" dirty="0" smtClean="0"/>
              <a:t>(2016)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8909" y="2136535"/>
            <a:ext cx="6706181" cy="398962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1560" y="6237312"/>
            <a:ext cx="8532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i="1"/>
              <a:t>Source</a:t>
            </a:r>
            <a:r>
              <a:rPr lang="en-US" altLang="ko-KR"/>
              <a:t>: OECD (2016), OECD Social Expenditure database,  (www.oecd.org/social/expenditure.htm). 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8867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09588" y="285750"/>
            <a:ext cx="82296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sz="3200" dirty="0" smtClean="0">
                <a:cs typeface="+mj-cs"/>
              </a:rPr>
              <a:t/>
            </a:r>
            <a:br>
              <a:rPr lang="en-US" altLang="ko-KR" sz="3200" dirty="0" smtClean="0">
                <a:cs typeface="+mj-cs"/>
              </a:rPr>
            </a:br>
            <a:r>
              <a:rPr lang="en-US" altLang="ko-KR" sz="3200" dirty="0">
                <a:cs typeface="+mj-cs"/>
              </a:rPr>
              <a:t/>
            </a:r>
            <a:br>
              <a:rPr lang="en-US" altLang="ko-KR" sz="3200" dirty="0">
                <a:cs typeface="+mj-cs"/>
              </a:rPr>
            </a:br>
            <a:r>
              <a:rPr lang="en-US" altLang="ko-KR" sz="3200" dirty="0" smtClean="0">
                <a:cs typeface="+mj-cs"/>
              </a:rPr>
              <a:t/>
            </a:r>
            <a:br>
              <a:rPr lang="en-US" altLang="ko-KR" sz="3200" dirty="0" smtClean="0">
                <a:cs typeface="+mj-cs"/>
              </a:rPr>
            </a:br>
            <a:r>
              <a:rPr lang="en-US" altLang="ko-KR" sz="3200" dirty="0">
                <a:cs typeface="+mj-cs"/>
              </a:rPr>
              <a:t/>
            </a:r>
            <a:br>
              <a:rPr lang="en-US" altLang="ko-KR" sz="3200" dirty="0">
                <a:cs typeface="+mj-cs"/>
              </a:rPr>
            </a:br>
            <a:r>
              <a:rPr lang="en-US" altLang="ko-KR" sz="3200" dirty="0" smtClean="0">
                <a:cs typeface="+mj-cs"/>
              </a:rPr>
              <a:t/>
            </a:r>
            <a:br>
              <a:rPr lang="en-US" altLang="ko-KR" sz="3200" dirty="0" smtClean="0">
                <a:cs typeface="+mj-cs"/>
              </a:rPr>
            </a:br>
            <a:r>
              <a:rPr lang="en-US" altLang="ko-KR" sz="3200" dirty="0">
                <a:cs typeface="+mj-cs"/>
              </a:rPr>
              <a:t/>
            </a:r>
            <a:br>
              <a:rPr lang="en-US" altLang="ko-KR" sz="3200" dirty="0">
                <a:cs typeface="+mj-cs"/>
              </a:rPr>
            </a:br>
            <a:r>
              <a:rPr lang="en-US" altLang="ko-KR" sz="3200" dirty="0" smtClean="0">
                <a:cs typeface="+mj-cs"/>
              </a:rPr>
              <a:t/>
            </a:r>
            <a:br>
              <a:rPr lang="en-US" altLang="ko-KR" sz="3200" dirty="0" smtClean="0">
                <a:cs typeface="+mj-cs"/>
              </a:rPr>
            </a:br>
            <a:r>
              <a:rPr lang="en-US" altLang="ko-KR" sz="3200" dirty="0">
                <a:cs typeface="+mj-cs"/>
              </a:rPr>
              <a:t/>
            </a:r>
            <a:br>
              <a:rPr lang="en-US" altLang="ko-KR" sz="3200" dirty="0">
                <a:cs typeface="+mj-cs"/>
              </a:rPr>
            </a:br>
            <a:r>
              <a:rPr lang="en-US" altLang="ko-KR" sz="3200" dirty="0" smtClean="0">
                <a:cs typeface="+mj-cs"/>
              </a:rPr>
              <a:t/>
            </a:r>
            <a:br>
              <a:rPr lang="en-US" altLang="ko-KR" sz="3200" dirty="0" smtClean="0">
                <a:cs typeface="+mj-cs"/>
              </a:rPr>
            </a:br>
            <a:r>
              <a:rPr lang="en-US" altLang="ko-KR" sz="3200" dirty="0">
                <a:cs typeface="+mj-cs"/>
              </a:rPr>
              <a:t/>
            </a:r>
            <a:br>
              <a:rPr lang="en-US" altLang="ko-KR" sz="3200" dirty="0">
                <a:cs typeface="+mj-cs"/>
              </a:rPr>
            </a:br>
            <a:r>
              <a:rPr lang="en-US" altLang="ko-KR" sz="3200" dirty="0" smtClean="0">
                <a:cs typeface="+mj-cs"/>
              </a:rPr>
              <a:t/>
            </a:r>
            <a:br>
              <a:rPr lang="en-US" altLang="ko-KR" sz="3200" dirty="0" smtClean="0">
                <a:cs typeface="+mj-cs"/>
              </a:rPr>
            </a:br>
            <a:r>
              <a:rPr lang="en-US" altLang="ko-KR" sz="3200" dirty="0">
                <a:cs typeface="+mj-cs"/>
              </a:rPr>
              <a:t/>
            </a:r>
            <a:br>
              <a:rPr lang="en-US" altLang="ko-KR" sz="3200" dirty="0">
                <a:cs typeface="+mj-cs"/>
              </a:rPr>
            </a:br>
            <a:r>
              <a:rPr lang="en-US" altLang="ko-KR" sz="3200" dirty="0" smtClean="0">
                <a:cs typeface="+mj-cs"/>
              </a:rPr>
              <a:t/>
            </a:r>
            <a:br>
              <a:rPr lang="en-US" altLang="ko-KR" sz="3200" dirty="0" smtClean="0">
                <a:cs typeface="+mj-cs"/>
              </a:rPr>
            </a:br>
            <a:r>
              <a:rPr lang="en-US" altLang="ko-KR" sz="3200" dirty="0">
                <a:cs typeface="+mj-cs"/>
              </a:rPr>
              <a:t/>
            </a:r>
            <a:br>
              <a:rPr lang="en-US" altLang="ko-KR" sz="3200" dirty="0">
                <a:cs typeface="+mj-cs"/>
              </a:rPr>
            </a:br>
            <a:endParaRPr lang="ko-KR" altLang="en-US" sz="3200" dirty="0">
              <a:cs typeface="+mj-cs"/>
            </a:endParaRPr>
          </a:p>
        </p:txBody>
      </p:sp>
      <p:sp>
        <p:nvSpPr>
          <p:cNvPr id="64514" name="Content Placeholder 4"/>
          <p:cNvSpPr>
            <a:spLocks noGrp="1"/>
          </p:cNvSpPr>
          <p:nvPr>
            <p:ph idx="4294967295"/>
          </p:nvPr>
        </p:nvSpPr>
        <p:spPr>
          <a:xfrm>
            <a:off x="0" y="549275"/>
            <a:ext cx="8229600" cy="6048375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sz="2400" smtClean="0"/>
              <a:t>        &lt;</a:t>
            </a:r>
            <a:r>
              <a:rPr lang="ko-KR" altLang="en-US" sz="2400" smtClean="0"/>
              <a:t>그림 </a:t>
            </a:r>
            <a:r>
              <a:rPr lang="en-US" altLang="ko-KR" sz="2400" smtClean="0"/>
              <a:t>14&gt; OECD </a:t>
            </a:r>
            <a:r>
              <a:rPr lang="ko-KR" altLang="en-US" sz="2400" smtClean="0"/>
              <a:t>정부부문 고용비율</a:t>
            </a:r>
            <a:r>
              <a:rPr lang="en-US" altLang="ko-KR" sz="2400" smtClean="0"/>
              <a:t>(1995, 2005)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24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sz="1800" smtClean="0"/>
              <a:t> 	&lt;</a:t>
            </a:r>
            <a:r>
              <a:rPr lang="ko-KR" altLang="en-US" sz="1800" smtClean="0"/>
              <a:t>자료</a:t>
            </a:r>
            <a:r>
              <a:rPr lang="en-US" altLang="ko-KR" sz="1800" smtClean="0"/>
              <a:t>&gt; Government at a Glance 2009, V. 9. Employment in general 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sz="1800" smtClean="0"/>
              <a:t>               government and public corporations					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18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7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7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7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7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7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7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7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7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700" smtClean="0"/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sz="700" smtClean="0"/>
              <a:t>   </a:t>
            </a:r>
          </a:p>
          <a:p>
            <a:pPr marL="0" indent="0"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sz="700" smtClean="0"/>
              <a:t>  </a:t>
            </a:r>
            <a:endParaRPr lang="ko-KR" altLang="en-US" sz="700" smtClean="0"/>
          </a:p>
        </p:txBody>
      </p:sp>
      <p:pic>
        <p:nvPicPr>
          <p:cNvPr id="6451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9750" y="1125538"/>
            <a:ext cx="8208963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35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55613" y="273050"/>
            <a:ext cx="8235950" cy="6469063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ko-KR" sz="2800" dirty="0" smtClean="0">
                <a:cs typeface="+mj-cs"/>
              </a:rPr>
              <a:t/>
            </a:r>
            <a:br>
              <a:rPr lang="en-US" altLang="ko-KR" sz="2800" dirty="0" smtClean="0">
                <a:cs typeface="+mj-cs"/>
              </a:rPr>
            </a:br>
            <a:r>
              <a:rPr lang="en-US" altLang="ko-KR" sz="2800" dirty="0" smtClean="0">
                <a:cs typeface="+mj-cs"/>
              </a:rPr>
              <a:t>&lt;</a:t>
            </a:r>
            <a:r>
              <a:rPr lang="ko-KR" altLang="en-US" sz="2800" dirty="0" smtClean="0">
                <a:cs typeface="+mj-cs"/>
              </a:rPr>
              <a:t>그림 </a:t>
            </a:r>
            <a:r>
              <a:rPr lang="en-US" altLang="ko-KR" sz="2800" dirty="0" smtClean="0">
                <a:cs typeface="+mj-cs"/>
              </a:rPr>
              <a:t>20&gt; OECD GDP </a:t>
            </a:r>
            <a:r>
              <a:rPr lang="ko-KR" altLang="en-US" sz="2800" dirty="0" smtClean="0">
                <a:cs typeface="+mj-cs"/>
              </a:rPr>
              <a:t>중 정부 총지출 비중</a:t>
            </a:r>
            <a:r>
              <a:rPr lang="en-US" altLang="ko-KR" sz="2800" dirty="0" smtClean="0">
                <a:cs typeface="+mj-cs"/>
              </a:rPr>
              <a:t>(2006)</a:t>
            </a:r>
            <a:r>
              <a:rPr lang="en-US" altLang="ko-KR" sz="2800" dirty="0">
                <a:cs typeface="+mj-cs"/>
              </a:rPr>
              <a:t/>
            </a:r>
            <a:br>
              <a:rPr lang="en-US" altLang="ko-KR" sz="2800" dirty="0">
                <a:cs typeface="+mj-cs"/>
              </a:rPr>
            </a:br>
            <a:r>
              <a:rPr lang="en-US" altLang="ko-KR" sz="2800" dirty="0" smtClean="0">
                <a:cs typeface="+mj-cs"/>
              </a:rPr>
              <a:t/>
            </a:r>
            <a:br>
              <a:rPr lang="en-US" altLang="ko-KR" sz="2800" dirty="0" smtClean="0">
                <a:cs typeface="+mj-cs"/>
              </a:rPr>
            </a:br>
            <a:r>
              <a:rPr lang="en-US" altLang="ko-KR" sz="2800" dirty="0">
                <a:cs typeface="+mj-cs"/>
              </a:rPr>
              <a:t/>
            </a:r>
            <a:br>
              <a:rPr lang="en-US" altLang="ko-KR" sz="2800" dirty="0">
                <a:cs typeface="+mj-cs"/>
              </a:rPr>
            </a:br>
            <a:r>
              <a:rPr lang="en-US" altLang="ko-KR" sz="2800" dirty="0" smtClean="0">
                <a:cs typeface="+mj-cs"/>
              </a:rPr>
              <a:t/>
            </a:r>
            <a:br>
              <a:rPr lang="en-US" altLang="ko-KR" sz="2800" dirty="0" smtClean="0">
                <a:cs typeface="+mj-cs"/>
              </a:rPr>
            </a:br>
            <a:r>
              <a:rPr lang="en-US" altLang="ko-KR" sz="2800" dirty="0">
                <a:cs typeface="+mj-cs"/>
              </a:rPr>
              <a:t/>
            </a:r>
            <a:br>
              <a:rPr lang="en-US" altLang="ko-KR" sz="2800" dirty="0">
                <a:cs typeface="+mj-cs"/>
              </a:rPr>
            </a:br>
            <a:r>
              <a:rPr lang="en-US" altLang="ko-KR" sz="2800" dirty="0" smtClean="0">
                <a:cs typeface="+mj-cs"/>
              </a:rPr>
              <a:t/>
            </a:r>
            <a:br>
              <a:rPr lang="en-US" altLang="ko-KR" sz="2800" dirty="0" smtClean="0">
                <a:cs typeface="+mj-cs"/>
              </a:rPr>
            </a:br>
            <a:r>
              <a:rPr lang="en-US" altLang="ko-KR" sz="2800" dirty="0">
                <a:cs typeface="+mj-cs"/>
              </a:rPr>
              <a:t/>
            </a:r>
            <a:br>
              <a:rPr lang="en-US" altLang="ko-KR" sz="2800" dirty="0">
                <a:cs typeface="+mj-cs"/>
              </a:rPr>
            </a:br>
            <a:r>
              <a:rPr lang="en-US" altLang="ko-KR" sz="2800" dirty="0" smtClean="0">
                <a:cs typeface="+mj-cs"/>
              </a:rPr>
              <a:t/>
            </a:r>
            <a:br>
              <a:rPr lang="en-US" altLang="ko-KR" sz="2800" dirty="0" smtClean="0">
                <a:cs typeface="+mj-cs"/>
              </a:rPr>
            </a:br>
            <a:r>
              <a:rPr lang="en-US" altLang="ko-KR" sz="2800" dirty="0">
                <a:cs typeface="+mj-cs"/>
              </a:rPr>
              <a:t/>
            </a:r>
            <a:br>
              <a:rPr lang="en-US" altLang="ko-KR" sz="2800" dirty="0">
                <a:cs typeface="+mj-cs"/>
              </a:rPr>
            </a:br>
            <a:r>
              <a:rPr lang="en-US" altLang="ko-KR" sz="2800" dirty="0" smtClean="0">
                <a:cs typeface="+mj-cs"/>
              </a:rPr>
              <a:t/>
            </a:r>
            <a:br>
              <a:rPr lang="en-US" altLang="ko-KR" sz="2800" dirty="0" smtClean="0">
                <a:cs typeface="+mj-cs"/>
              </a:rPr>
            </a:br>
            <a:r>
              <a:rPr lang="en-US" altLang="ko-KR" sz="2800" dirty="0">
                <a:cs typeface="+mj-cs"/>
              </a:rPr>
              <a:t/>
            </a:r>
            <a:br>
              <a:rPr lang="en-US" altLang="ko-KR" sz="2800" dirty="0">
                <a:cs typeface="+mj-cs"/>
              </a:rPr>
            </a:br>
            <a:r>
              <a:rPr lang="en-US" altLang="ko-KR" sz="2800" dirty="0" smtClean="0">
                <a:cs typeface="+mj-cs"/>
              </a:rPr>
              <a:t/>
            </a:r>
            <a:br>
              <a:rPr lang="en-US" altLang="ko-KR" sz="2800" dirty="0" smtClean="0">
                <a:cs typeface="+mj-cs"/>
              </a:rPr>
            </a:br>
            <a:r>
              <a:rPr lang="en-US" altLang="ko-KR" sz="2800" dirty="0">
                <a:cs typeface="+mj-cs"/>
              </a:rPr>
              <a:t/>
            </a:r>
            <a:br>
              <a:rPr lang="en-US" altLang="ko-KR" sz="2800" dirty="0">
                <a:cs typeface="+mj-cs"/>
              </a:rPr>
            </a:br>
            <a:r>
              <a:rPr lang="en-US" altLang="ko-KR" sz="2800" dirty="0" smtClean="0">
                <a:cs typeface="+mj-cs"/>
              </a:rPr>
              <a:t/>
            </a:r>
            <a:br>
              <a:rPr lang="en-US" altLang="ko-KR" sz="2800" dirty="0" smtClean="0">
                <a:cs typeface="+mj-cs"/>
              </a:rPr>
            </a:br>
            <a:r>
              <a:rPr lang="en-US" altLang="ko-KR" sz="2800" dirty="0">
                <a:cs typeface="+mj-cs"/>
              </a:rPr>
              <a:t/>
            </a:r>
            <a:br>
              <a:rPr lang="en-US" altLang="ko-KR" sz="2800" dirty="0">
                <a:cs typeface="+mj-cs"/>
              </a:rPr>
            </a:br>
            <a:r>
              <a:rPr lang="ko-KR" altLang="en-US" sz="2000" dirty="0" smtClean="0">
                <a:cs typeface="+mj-cs"/>
              </a:rPr>
              <a:t>자료</a:t>
            </a:r>
            <a:r>
              <a:rPr lang="en-US" altLang="ko-KR" sz="2000" dirty="0" smtClean="0">
                <a:cs typeface="+mj-cs"/>
              </a:rPr>
              <a:t>: Government at a Glance 2009, III Government Expenditure 4. General government expenditure </a:t>
            </a:r>
            <a:endParaRPr lang="ko-KR" altLang="en-US" sz="2000" dirty="0">
              <a:cs typeface="+mj-cs"/>
            </a:endParaRPr>
          </a:p>
        </p:txBody>
      </p:sp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650" y="1506538"/>
            <a:ext cx="7561263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36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제목 1"/>
          <p:cNvSpPr>
            <a:spLocks noGrp="1"/>
          </p:cNvSpPr>
          <p:nvPr>
            <p:ph type="title"/>
          </p:nvPr>
        </p:nvSpPr>
        <p:spPr>
          <a:xfrm>
            <a:off x="467544" y="-243408"/>
            <a:ext cx="8229600" cy="1143000"/>
          </a:xfrm>
        </p:spPr>
        <p:txBody>
          <a:bodyPr/>
          <a:lstStyle/>
          <a:p>
            <a:pPr eaLnBrk="1" hangingPunct="1"/>
            <a:r>
              <a:rPr lang="ko-KR" altLang="en-US" dirty="0" smtClean="0"/>
              <a:t>복지국가란</a:t>
            </a:r>
            <a:r>
              <a:rPr lang="en-US" altLang="ko-KR" dirty="0" smtClean="0"/>
              <a:t>?</a:t>
            </a:r>
          </a:p>
        </p:txBody>
      </p:sp>
      <p:sp>
        <p:nvSpPr>
          <p:cNvPr id="15362" name="내용 개체 틀 2"/>
          <p:cNvSpPr>
            <a:spLocks noGrp="1"/>
          </p:cNvSpPr>
          <p:nvPr>
            <p:ph idx="1"/>
          </p:nvPr>
        </p:nvSpPr>
        <p:spPr>
          <a:xfrm>
            <a:off x="251520" y="764704"/>
            <a:ext cx="8784976" cy="5949280"/>
          </a:xfrm>
        </p:spPr>
        <p:txBody>
          <a:bodyPr/>
          <a:lstStyle/>
          <a:p>
            <a:pPr marL="609600" indent="-609600" eaLnBrk="1" hangingPunct="1"/>
            <a:r>
              <a:rPr lang="ko-KR" altLang="en-US" sz="2400" dirty="0" smtClean="0"/>
              <a:t>복지사회</a:t>
            </a:r>
            <a:r>
              <a:rPr lang="en-US" altLang="ko-KR" sz="2400" dirty="0" smtClean="0"/>
              <a:t>: </a:t>
            </a:r>
            <a:r>
              <a:rPr lang="ko-KR" altLang="en-US" sz="2400" dirty="0" smtClean="0"/>
              <a:t>전국민의 </a:t>
            </a:r>
            <a:r>
              <a:rPr lang="en-US" altLang="ko-KR" sz="2400" dirty="0" smtClean="0"/>
              <a:t>‘</a:t>
            </a:r>
            <a:r>
              <a:rPr lang="ko-KR" altLang="en-US" sz="2400" dirty="0" smtClean="0"/>
              <a:t>삶의 질</a:t>
            </a:r>
            <a:r>
              <a:rPr lang="en-US" altLang="ko-KR" sz="2400" dirty="0" smtClean="0"/>
              <a:t>’</a:t>
            </a:r>
            <a:r>
              <a:rPr lang="ko-KR" altLang="en-US" sz="2400" dirty="0" smtClean="0"/>
              <a:t>이 높은 사회</a:t>
            </a:r>
          </a:p>
          <a:p>
            <a:pPr marL="609600" indent="-609600" eaLnBrk="1" hangingPunct="1">
              <a:buFont typeface="Arial" charset="0"/>
              <a:buNone/>
            </a:pPr>
            <a:r>
              <a:rPr lang="ko-KR" altLang="en-US" sz="2400" dirty="0" smtClean="0"/>
              <a:t>   </a:t>
            </a:r>
            <a:r>
              <a:rPr lang="en-US" altLang="ko-KR" sz="2400" dirty="0" smtClean="0"/>
              <a:t>- </a:t>
            </a:r>
            <a:r>
              <a:rPr lang="ko-KR" altLang="en-US" sz="2400" dirty="0" smtClean="0"/>
              <a:t>정치적 시민권</a:t>
            </a:r>
            <a:r>
              <a:rPr lang="en-US" altLang="ko-KR" sz="2400" dirty="0" smtClean="0"/>
              <a:t>(civil rights) + </a:t>
            </a:r>
            <a:r>
              <a:rPr lang="ko-KR" altLang="en-US" sz="2400" dirty="0" smtClean="0"/>
              <a:t>사회권적 시민권</a:t>
            </a:r>
            <a:r>
              <a:rPr lang="en-US" altLang="ko-KR" sz="2400" dirty="0" smtClean="0"/>
              <a:t>(social rights) </a:t>
            </a:r>
            <a:r>
              <a:rPr lang="ko-KR" altLang="en-US" sz="2400" dirty="0" smtClean="0"/>
              <a:t>보장</a:t>
            </a:r>
          </a:p>
          <a:p>
            <a:pPr marL="609600" indent="-609600" eaLnBrk="1" hangingPunct="1">
              <a:buFont typeface="Arial" charset="0"/>
              <a:buNone/>
            </a:pPr>
            <a:r>
              <a:rPr lang="en-US" altLang="ko-KR" sz="2400" dirty="0" smtClean="0"/>
              <a:t>   - </a:t>
            </a:r>
            <a:r>
              <a:rPr lang="ko-KR" altLang="en-US" sz="2400" dirty="0" smtClean="0"/>
              <a:t>국민의 권리 </a:t>
            </a:r>
            <a:r>
              <a:rPr lang="en-US" altLang="ko-KR" sz="2400" dirty="0" smtClean="0"/>
              <a:t>+ </a:t>
            </a:r>
            <a:r>
              <a:rPr lang="ko-KR" altLang="en-US" sz="2400" dirty="0" smtClean="0"/>
              <a:t>국가의 의무</a:t>
            </a:r>
          </a:p>
          <a:p>
            <a:pPr marL="609600" indent="-609600" eaLnBrk="1" hangingPunct="1"/>
            <a:r>
              <a:rPr lang="ko-KR" altLang="en-US" sz="2400" dirty="0" smtClean="0"/>
              <a:t>다양한 사회적 위협</a:t>
            </a:r>
            <a:r>
              <a:rPr lang="en-US" altLang="ko-KR" sz="2400" dirty="0" smtClean="0"/>
              <a:t>(</a:t>
            </a:r>
            <a:r>
              <a:rPr lang="ko-KR" altLang="en-US" sz="2400" dirty="0" smtClean="0"/>
              <a:t>외부의 위협과 내부의 위협</a:t>
            </a:r>
            <a:r>
              <a:rPr lang="en-US" altLang="ko-KR" sz="2400" dirty="0" smtClean="0"/>
              <a:t>)</a:t>
            </a:r>
            <a:r>
              <a:rPr lang="ko-KR" altLang="en-US" sz="2400" dirty="0" smtClean="0"/>
              <a:t>으로부터 보호를 받을 권리와 보호 제공의 의무</a:t>
            </a:r>
          </a:p>
          <a:p>
            <a:pPr marL="609600" indent="-609600" eaLnBrk="1" hangingPunct="1"/>
            <a:r>
              <a:rPr lang="ko-KR" altLang="en-US" sz="2400" dirty="0" smtClean="0"/>
              <a:t>복지국가는 각종 정책을 통해서 국민의 사회적</a:t>
            </a:r>
            <a:r>
              <a:rPr lang="en-US" altLang="ko-KR" sz="2400" dirty="0" smtClean="0"/>
              <a:t>, </a:t>
            </a:r>
            <a:r>
              <a:rPr lang="ko-KR" altLang="en-US" sz="2400" dirty="0" smtClean="0"/>
              <a:t>경제적 안전을 책임지는 국가</a:t>
            </a:r>
            <a:endParaRPr lang="en-US" altLang="ko-KR" sz="2400" dirty="0" smtClean="0"/>
          </a:p>
          <a:p>
            <a:r>
              <a:rPr lang="en-US" altLang="ko-KR" sz="2400" dirty="0"/>
              <a:t> </a:t>
            </a:r>
            <a:r>
              <a:rPr lang="en-US" altLang="ko-KR" sz="2400" dirty="0" smtClean="0"/>
              <a:t> </a:t>
            </a:r>
            <a:r>
              <a:rPr lang="ko-KR" altLang="en-US" sz="2400" dirty="0" smtClean="0"/>
              <a:t>역사학자</a:t>
            </a:r>
            <a:r>
              <a:rPr lang="en-US" altLang="ko-KR" sz="2400" dirty="0" smtClean="0"/>
              <a:t> </a:t>
            </a:r>
            <a:r>
              <a:rPr lang="en-US" altLang="ko-KR" sz="2400" dirty="0" err="1" smtClean="0"/>
              <a:t>Asa</a:t>
            </a:r>
            <a:r>
              <a:rPr lang="en-US" altLang="ko-KR" sz="2400" dirty="0" smtClean="0"/>
              <a:t> Briggs(1961): (1</a:t>
            </a:r>
            <a:r>
              <a:rPr lang="en-US" altLang="ko-KR" sz="2400" dirty="0"/>
              <a:t>) a guarantee of </a:t>
            </a:r>
            <a:r>
              <a:rPr lang="en-US" altLang="ko-KR" sz="2400" dirty="0" smtClean="0"/>
              <a:t>minimum</a:t>
            </a:r>
          </a:p>
          <a:p>
            <a:pPr marL="0" indent="0">
              <a:buNone/>
            </a:pPr>
            <a:r>
              <a:rPr lang="en-US" altLang="ko-KR" sz="2400" dirty="0" smtClean="0"/>
              <a:t>     standards</a:t>
            </a:r>
            <a:r>
              <a:rPr lang="en-US" altLang="ko-KR" sz="2400" dirty="0"/>
              <a:t>, including a minimum income</a:t>
            </a:r>
            <a:r>
              <a:rPr lang="en-US" altLang="ko-KR" sz="2400" dirty="0" smtClean="0"/>
              <a:t>;(2) social </a:t>
            </a:r>
          </a:p>
          <a:p>
            <a:pPr marL="0" indent="0"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   protection </a:t>
            </a:r>
            <a:r>
              <a:rPr lang="en-US" altLang="ko-KR" sz="2400" dirty="0"/>
              <a:t>in the event of insecurity; </a:t>
            </a:r>
            <a:r>
              <a:rPr lang="en-US" altLang="ko-KR" sz="2400" dirty="0" smtClean="0"/>
              <a:t>(3) the </a:t>
            </a:r>
            <a:r>
              <a:rPr lang="en-US" altLang="ko-KR" sz="2400" dirty="0"/>
              <a:t>provision of </a:t>
            </a:r>
            <a:endParaRPr lang="en-US" altLang="ko-KR" sz="2400" dirty="0" smtClean="0"/>
          </a:p>
          <a:p>
            <a:pPr marL="0" indent="0">
              <a:buNone/>
            </a:pPr>
            <a:r>
              <a:rPr lang="en-US" altLang="ko-KR" sz="2400" dirty="0"/>
              <a:t> </a:t>
            </a:r>
            <a:r>
              <a:rPr lang="en-US" altLang="ko-KR" sz="2400" dirty="0" smtClean="0"/>
              <a:t>    services </a:t>
            </a:r>
            <a:r>
              <a:rPr lang="en-US" altLang="ko-KR" sz="2400" dirty="0"/>
              <a:t>at the best level possible</a:t>
            </a:r>
          </a:p>
          <a:p>
            <a:pPr eaLnBrk="1" hangingPunct="1">
              <a:buFont typeface="Arial" pitchFamily="34" charset="0"/>
              <a:buChar char="•"/>
            </a:pPr>
            <a:r>
              <a:rPr lang="ko-KR" altLang="en-US" sz="2400" b="1" dirty="0" smtClean="0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복지는 </a:t>
            </a:r>
            <a:r>
              <a:rPr lang="ko-KR" altLang="en-US" sz="2400" b="1" dirty="0">
                <a:solidFill>
                  <a:srgbClr val="FF0000"/>
                </a:solidFill>
                <a:latin typeface="돋움" pitchFamily="50" charset="-127"/>
                <a:ea typeface="돋움" pitchFamily="50" charset="-127"/>
              </a:rPr>
              <a:t>국방이다</a:t>
            </a:r>
            <a:r>
              <a:rPr lang="en-US" altLang="ko-KR" sz="2400" b="1" dirty="0">
                <a:solidFill>
                  <a:srgbClr val="FF0000"/>
                </a:solidFill>
              </a:rPr>
              <a:t>: </a:t>
            </a:r>
            <a:r>
              <a:rPr lang="ko-KR" altLang="en-US" sz="2400" dirty="0">
                <a:solidFill>
                  <a:srgbClr val="FF0000"/>
                </a:solidFill>
              </a:rPr>
              <a:t>내부의 위협</a:t>
            </a:r>
            <a:r>
              <a:rPr lang="en-US" altLang="ko-KR" sz="2400" dirty="0">
                <a:solidFill>
                  <a:srgbClr val="FF0000"/>
                </a:solidFill>
              </a:rPr>
              <a:t>(</a:t>
            </a:r>
            <a:r>
              <a:rPr lang="ko-KR" altLang="en-US" sz="2400" dirty="0">
                <a:solidFill>
                  <a:srgbClr val="FF0000"/>
                </a:solidFill>
              </a:rPr>
              <a:t>실업</a:t>
            </a:r>
            <a:r>
              <a:rPr lang="en-US" altLang="ko-KR" sz="2400" dirty="0">
                <a:solidFill>
                  <a:srgbClr val="FF0000"/>
                </a:solidFill>
              </a:rPr>
              <a:t>, </a:t>
            </a:r>
            <a:r>
              <a:rPr lang="ko-KR" altLang="en-US" sz="2400" dirty="0">
                <a:solidFill>
                  <a:srgbClr val="FF0000"/>
                </a:solidFill>
              </a:rPr>
              <a:t>빈곤</a:t>
            </a:r>
            <a:r>
              <a:rPr lang="en-US" altLang="ko-KR" sz="2400" dirty="0">
                <a:solidFill>
                  <a:srgbClr val="FF0000"/>
                </a:solidFill>
              </a:rPr>
              <a:t>, </a:t>
            </a:r>
            <a:r>
              <a:rPr lang="ko-KR" altLang="en-US" sz="2400" dirty="0">
                <a:solidFill>
                  <a:srgbClr val="FF0000"/>
                </a:solidFill>
              </a:rPr>
              <a:t>질병</a:t>
            </a:r>
            <a:r>
              <a:rPr lang="en-US" altLang="ko-KR" sz="2400" dirty="0">
                <a:solidFill>
                  <a:srgbClr val="FF0000"/>
                </a:solidFill>
              </a:rPr>
              <a:t>, </a:t>
            </a:r>
            <a:r>
              <a:rPr lang="ko-KR" altLang="en-US" sz="2400" dirty="0">
                <a:solidFill>
                  <a:srgbClr val="FF0000"/>
                </a:solidFill>
              </a:rPr>
              <a:t>범죄 등</a:t>
            </a:r>
            <a:r>
              <a:rPr lang="en-US" altLang="ko-KR" sz="2400" dirty="0">
                <a:solidFill>
                  <a:srgbClr val="FF0000"/>
                </a:solidFill>
              </a:rPr>
              <a:t>)</a:t>
            </a:r>
            <a:r>
              <a:rPr lang="ko-KR" altLang="en-US" sz="2400" dirty="0">
                <a:solidFill>
                  <a:srgbClr val="FF0000"/>
                </a:solidFill>
              </a:rPr>
              <a:t>으로부터 국민 보호 </a:t>
            </a:r>
            <a:endParaRPr lang="en-US" altLang="ko-KR" sz="24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37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mtClean="0"/>
              <a:t>복지국가의 속성</a:t>
            </a:r>
          </a:p>
        </p:txBody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ko-KR" altLang="en-US" sz="2800" smtClean="0"/>
              <a:t>복지국가는 인류가 집단적으로 만들어 낸 현대적인 제도</a:t>
            </a:r>
          </a:p>
          <a:p>
            <a:pPr eaLnBrk="1" hangingPunct="1">
              <a:lnSpc>
                <a:spcPct val="80000"/>
              </a:lnSpc>
            </a:pPr>
            <a:r>
              <a:rPr lang="en-US" altLang="ko-KR" sz="2800" smtClean="0"/>
              <a:t>20</a:t>
            </a:r>
            <a:r>
              <a:rPr lang="ko-KR" altLang="en-US" sz="2800" smtClean="0"/>
              <a:t>세기 중반 제</a:t>
            </a:r>
            <a:r>
              <a:rPr lang="en-US" altLang="ko-KR" sz="2800" smtClean="0"/>
              <a:t>2</a:t>
            </a:r>
            <a:r>
              <a:rPr lang="ko-KR" altLang="en-US" sz="2800" smtClean="0"/>
              <a:t>차 세계대전 이후 발달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ko-KR" altLang="en-US" sz="2800" smtClean="0"/>
              <a:t>  </a:t>
            </a:r>
            <a:r>
              <a:rPr lang="en-US" altLang="ko-KR" sz="2800" smtClean="0"/>
              <a:t>-</a:t>
            </a:r>
            <a:r>
              <a:rPr lang="ko-KR" altLang="en-US" sz="2800" smtClean="0"/>
              <a:t>복지국가</a:t>
            </a:r>
            <a:r>
              <a:rPr lang="en-US" altLang="ko-KR" sz="2800" smtClean="0"/>
              <a:t>(Welfare State) </a:t>
            </a:r>
            <a:r>
              <a:rPr lang="ko-KR" altLang="en-US" sz="2800" smtClean="0"/>
              <a:t>대 전쟁국가</a:t>
            </a:r>
            <a:r>
              <a:rPr lang="en-US" altLang="ko-KR" sz="2800" smtClean="0"/>
              <a:t>(Warfare State) </a:t>
            </a:r>
          </a:p>
          <a:p>
            <a:pPr eaLnBrk="1" hangingPunct="1">
              <a:lnSpc>
                <a:spcPct val="80000"/>
              </a:lnSpc>
            </a:pPr>
            <a:r>
              <a:rPr lang="ko-KR" altLang="en-US" sz="2800" smtClean="0"/>
              <a:t>복지제도가 존재한다고 해서 복지국가는 아니다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ko-KR" altLang="en-US" sz="280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ko-KR" altLang="en-US" sz="2800" smtClean="0"/>
              <a:t>  </a:t>
            </a:r>
            <a:r>
              <a:rPr lang="en-US" altLang="ko-KR" sz="2800" smtClean="0"/>
              <a:t>-</a:t>
            </a:r>
            <a:r>
              <a:rPr lang="ko-KR" altLang="en-US" sz="2800" smtClean="0"/>
              <a:t>복지국가 판별 기준</a:t>
            </a:r>
            <a:r>
              <a:rPr lang="en-US" altLang="ko-KR" sz="2800" smtClean="0"/>
              <a:t>: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sz="2800" smtClean="0"/>
              <a:t>   1) </a:t>
            </a:r>
            <a:r>
              <a:rPr lang="ko-KR" altLang="en-US" sz="2800" smtClean="0"/>
              <a:t>서비스 국가</a:t>
            </a:r>
            <a:r>
              <a:rPr lang="en-US" altLang="ko-KR" sz="2800" smtClean="0"/>
              <a:t>: </a:t>
            </a:r>
            <a:r>
              <a:rPr lang="ko-KR" altLang="en-US" sz="2800" smtClean="0"/>
              <a:t>국가의 핵심적인 기능이 대국민 복지서비스 제공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ko-KR" altLang="en-US" sz="2800" smtClean="0"/>
              <a:t>   </a:t>
            </a:r>
            <a:r>
              <a:rPr lang="en-US" altLang="ko-KR" sz="2800" smtClean="0"/>
              <a:t>2) </a:t>
            </a:r>
            <a:r>
              <a:rPr lang="ko-KR" altLang="en-US" sz="2800" smtClean="0"/>
              <a:t>일정 수준의 공공복지 지출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ko-KR" altLang="en-US" sz="1800" smtClean="0"/>
          </a:p>
        </p:txBody>
      </p:sp>
      <p:sp>
        <p:nvSpPr>
          <p:cNvPr id="4" name="TextBox 3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38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ko-KR" altLang="en-US" smtClean="0"/>
              <a:t>발전국가</a:t>
            </a:r>
          </a:p>
        </p:txBody>
      </p:sp>
      <p:sp>
        <p:nvSpPr>
          <p:cNvPr id="17410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ko-KR" altLang="en-US" smtClean="0"/>
              <a:t>발전국가</a:t>
            </a:r>
            <a:r>
              <a:rPr lang="en-US" altLang="ko-KR" smtClean="0"/>
              <a:t>(the developmental state): </a:t>
            </a:r>
            <a:r>
              <a:rPr lang="ko-KR" altLang="en-US" smtClean="0"/>
              <a:t>경제성장을 국가의 주된 목표로 설정하고</a:t>
            </a:r>
            <a:r>
              <a:rPr lang="en-US" altLang="ko-KR" smtClean="0"/>
              <a:t>, </a:t>
            </a:r>
            <a:r>
              <a:rPr lang="ko-KR" altLang="en-US" smtClean="0"/>
              <a:t>국가의 경제계획에 의해서 경제적 자원을 동원하는 국가</a:t>
            </a:r>
            <a:r>
              <a:rPr lang="en-US" altLang="ko-KR" smtClean="0"/>
              <a:t>.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altLang="ko-KR" smtClean="0"/>
              <a:t>   </a:t>
            </a:r>
            <a:r>
              <a:rPr lang="ko-KR" altLang="en-US" smtClean="0"/>
              <a:t>예</a:t>
            </a:r>
            <a:r>
              <a:rPr lang="en-US" altLang="ko-KR" smtClean="0"/>
              <a:t>) </a:t>
            </a:r>
            <a:r>
              <a:rPr lang="ko-KR" altLang="en-US" smtClean="0"/>
              <a:t>일본</a:t>
            </a:r>
            <a:r>
              <a:rPr lang="en-US" altLang="ko-KR" smtClean="0"/>
              <a:t>, </a:t>
            </a:r>
            <a:r>
              <a:rPr lang="ko-KR" altLang="en-US" smtClean="0"/>
              <a:t>한국</a:t>
            </a:r>
            <a:r>
              <a:rPr lang="en-US" altLang="ko-KR" smtClean="0"/>
              <a:t>, </a:t>
            </a:r>
            <a:r>
              <a:rPr lang="ko-KR" altLang="en-US" smtClean="0"/>
              <a:t>대만</a:t>
            </a:r>
            <a:r>
              <a:rPr lang="en-US" altLang="ko-KR" smtClean="0"/>
              <a:t>, </a:t>
            </a:r>
            <a:r>
              <a:rPr lang="ko-KR" altLang="en-US" smtClean="0"/>
              <a:t>싱가포르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ko-KR" altLang="en-US" smtClean="0"/>
              <a:t>혼합경제</a:t>
            </a:r>
            <a:r>
              <a:rPr lang="en-US" altLang="ko-KR" smtClean="0"/>
              <a:t>: </a:t>
            </a:r>
            <a:r>
              <a:rPr lang="ko-KR" altLang="en-US" smtClean="0"/>
              <a:t>시장경제 </a:t>
            </a:r>
            <a:r>
              <a:rPr lang="en-US" altLang="ko-KR" smtClean="0"/>
              <a:t>+ </a:t>
            </a:r>
            <a:r>
              <a:rPr lang="ko-KR" altLang="en-US" smtClean="0"/>
              <a:t>계획경제</a:t>
            </a:r>
          </a:p>
          <a:p>
            <a:pPr eaLnBrk="1" hangingPunct="1">
              <a:lnSpc>
                <a:spcPct val="90000"/>
              </a:lnSpc>
              <a:buFontTx/>
              <a:buChar char="-"/>
            </a:pPr>
            <a:r>
              <a:rPr lang="ko-KR" altLang="en-US" smtClean="0"/>
              <a:t>경제가 성장하면</a:t>
            </a:r>
            <a:r>
              <a:rPr lang="en-US" altLang="ko-KR" smtClean="0"/>
              <a:t>, </a:t>
            </a:r>
            <a:r>
              <a:rPr lang="ko-KR" altLang="en-US" smtClean="0"/>
              <a:t>불평등 약화</a:t>
            </a:r>
            <a:r>
              <a:rPr lang="en-US" altLang="ko-KR" smtClean="0"/>
              <a:t>, </a:t>
            </a:r>
            <a:r>
              <a:rPr lang="ko-KR" altLang="en-US" smtClean="0"/>
              <a:t>빈곤퇴치가 이루어져 복지가 발전할 것으로 가정</a:t>
            </a:r>
            <a:r>
              <a:rPr lang="en-US" altLang="ko-KR" smtClean="0"/>
              <a:t> 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ko-KR" altLang="en-US" smtClean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39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ko-KR" altLang="en-US" sz="4000" smtClean="0"/>
              <a:t>복지국가와 효율성</a:t>
            </a:r>
          </a:p>
        </p:txBody>
      </p:sp>
      <p:sp>
        <p:nvSpPr>
          <p:cNvPr id="67586" name="Content Placeholder 2"/>
          <p:cNvSpPr>
            <a:spLocks noGrp="1"/>
          </p:cNvSpPr>
          <p:nvPr>
            <p:ph idx="4294967295"/>
          </p:nvPr>
        </p:nvSpPr>
        <p:spPr>
          <a:xfrm>
            <a:off x="250825" y="1600200"/>
            <a:ext cx="8713788" cy="5068888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ko-KR" altLang="en-US" sz="2200" dirty="0" smtClean="0"/>
              <a:t>복지국가와 경제성장</a:t>
            </a:r>
            <a:endParaRPr lang="en-US" altLang="ko-KR" sz="22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2200" dirty="0" smtClean="0"/>
          </a:p>
          <a:p>
            <a:pPr eaLnBrk="1" hangingPunct="1">
              <a:lnSpc>
                <a:spcPct val="80000"/>
              </a:lnSpc>
              <a:buFont typeface="Wingdings" pitchFamily="2" charset="2"/>
              <a:buChar char="§"/>
            </a:pPr>
            <a:r>
              <a:rPr lang="ko-KR" altLang="en-US" sz="2200" dirty="0" smtClean="0"/>
              <a:t>경제성장의 세 가지 길</a:t>
            </a:r>
            <a:endParaRPr lang="en-US" altLang="ko-KR" sz="22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22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sz="2200" dirty="0" smtClean="0">
                <a:sym typeface="Wingdings" pitchFamily="2" charset="2"/>
              </a:rPr>
              <a:t> 1) </a:t>
            </a:r>
            <a:r>
              <a:rPr lang="ko-KR" altLang="en-US" sz="2200" dirty="0" err="1" smtClean="0">
                <a:sym typeface="Wingdings" pitchFamily="2" charset="2"/>
              </a:rPr>
              <a:t>신자유주의</a:t>
            </a:r>
            <a:r>
              <a:rPr lang="en-US" altLang="ko-KR" sz="2200" dirty="0" smtClean="0">
                <a:sym typeface="Wingdings" pitchFamily="2" charset="2"/>
              </a:rPr>
              <a:t>: </a:t>
            </a:r>
            <a:r>
              <a:rPr lang="ko-KR" altLang="en-US" sz="2200" dirty="0" smtClean="0">
                <a:sym typeface="Wingdings" pitchFamily="2" charset="2"/>
              </a:rPr>
              <a:t>감세 </a:t>
            </a:r>
            <a:r>
              <a:rPr lang="en-US" altLang="ko-KR" sz="2200" dirty="0" smtClean="0">
                <a:sym typeface="Wingdings" pitchFamily="2" charset="2"/>
              </a:rPr>
              <a:t> </a:t>
            </a:r>
            <a:r>
              <a:rPr lang="ko-KR" altLang="en-US" sz="2200" dirty="0" smtClean="0">
                <a:sym typeface="Wingdings" pitchFamily="2" charset="2"/>
              </a:rPr>
              <a:t>기업 활성화 </a:t>
            </a:r>
            <a:r>
              <a:rPr lang="en-US" altLang="ko-KR" sz="2200" dirty="0" smtClean="0">
                <a:sym typeface="Wingdings" pitchFamily="2" charset="2"/>
              </a:rPr>
              <a:t> </a:t>
            </a:r>
            <a:r>
              <a:rPr lang="ko-KR" altLang="en-US" sz="2200" dirty="0" smtClean="0">
                <a:sym typeface="Wingdings" pitchFamily="2" charset="2"/>
              </a:rPr>
              <a:t>일자리 증가</a:t>
            </a:r>
            <a:endParaRPr lang="en-US" altLang="ko-KR" sz="2200" dirty="0" smtClean="0">
              <a:sym typeface="Wingdings" pitchFamily="2" charset="2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2200" dirty="0" smtClean="0">
              <a:sym typeface="Wingdings" pitchFamily="2" charset="2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sz="2200" dirty="0" smtClean="0"/>
              <a:t> 2) </a:t>
            </a:r>
            <a:r>
              <a:rPr lang="ko-KR" altLang="en-US" sz="2200" dirty="0" err="1" smtClean="0"/>
              <a:t>케인즈주의</a:t>
            </a:r>
            <a:r>
              <a:rPr lang="en-US" altLang="ko-KR" sz="2200" dirty="0" smtClean="0"/>
              <a:t>: </a:t>
            </a:r>
            <a:r>
              <a:rPr lang="ko-KR" altLang="en-US" sz="2200" dirty="0" smtClean="0"/>
              <a:t>수요관리</a:t>
            </a:r>
            <a:r>
              <a:rPr lang="en-US" altLang="ko-KR" sz="2200" dirty="0" smtClean="0"/>
              <a:t> </a:t>
            </a:r>
            <a:r>
              <a:rPr lang="en-US" altLang="ko-KR" sz="2200" dirty="0" smtClean="0">
                <a:sym typeface="Wingdings" pitchFamily="2" charset="2"/>
              </a:rPr>
              <a:t> </a:t>
            </a:r>
            <a:r>
              <a:rPr lang="ko-KR" altLang="en-US" sz="2200" dirty="0" smtClean="0">
                <a:sym typeface="Wingdings" pitchFamily="2" charset="2"/>
              </a:rPr>
              <a:t>수요증대 </a:t>
            </a:r>
            <a:r>
              <a:rPr lang="en-US" altLang="ko-KR" sz="2200" dirty="0" smtClean="0">
                <a:sym typeface="Wingdings" pitchFamily="2" charset="2"/>
              </a:rPr>
              <a:t> </a:t>
            </a:r>
            <a:r>
              <a:rPr lang="ko-KR" altLang="en-US" sz="2200" dirty="0" smtClean="0">
                <a:sym typeface="Wingdings" pitchFamily="2" charset="2"/>
              </a:rPr>
              <a:t>생산증대 </a:t>
            </a:r>
            <a:r>
              <a:rPr lang="en-US" altLang="ko-KR" sz="2200" dirty="0" smtClean="0">
                <a:sym typeface="Wingdings" pitchFamily="2" charset="2"/>
              </a:rPr>
              <a:t> </a:t>
            </a:r>
            <a:r>
              <a:rPr lang="ko-KR" altLang="en-US" sz="2200" dirty="0" smtClean="0">
                <a:sym typeface="Wingdings" pitchFamily="2" charset="2"/>
              </a:rPr>
              <a:t>일자리 증가</a:t>
            </a:r>
            <a:endParaRPr lang="en-US" altLang="ko-KR" sz="22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2200" dirty="0" smtClean="0"/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sz="2200" dirty="0" smtClean="0"/>
              <a:t> 3) </a:t>
            </a:r>
            <a:r>
              <a:rPr lang="ko-KR" altLang="en-US" sz="2200" dirty="0" smtClean="0"/>
              <a:t>복지주의</a:t>
            </a:r>
            <a:r>
              <a:rPr lang="en-US" altLang="ko-KR" sz="2200" dirty="0" smtClean="0"/>
              <a:t>: </a:t>
            </a:r>
            <a:r>
              <a:rPr lang="ko-KR" altLang="en-US" sz="2200" dirty="0" smtClean="0"/>
              <a:t>복지강화 </a:t>
            </a:r>
            <a:r>
              <a:rPr lang="en-US" altLang="ko-KR" sz="2200" dirty="0" smtClean="0">
                <a:sym typeface="Wingdings" pitchFamily="2" charset="2"/>
              </a:rPr>
              <a:t> </a:t>
            </a:r>
            <a:r>
              <a:rPr lang="ko-KR" altLang="en-US" sz="2200" dirty="0" smtClean="0">
                <a:sym typeface="Wingdings" pitchFamily="2" charset="2"/>
              </a:rPr>
              <a:t>일자리 증가 </a:t>
            </a:r>
            <a:r>
              <a:rPr lang="en-US" altLang="ko-KR" sz="2200" dirty="0" smtClean="0">
                <a:sym typeface="Wingdings" pitchFamily="2" charset="2"/>
              </a:rPr>
              <a:t>+ </a:t>
            </a:r>
            <a:r>
              <a:rPr lang="ko-KR" altLang="en-US" sz="2200" dirty="0" smtClean="0"/>
              <a:t>고용촉진 </a:t>
            </a:r>
            <a:r>
              <a:rPr lang="en-US" altLang="ko-KR" sz="2200" dirty="0" smtClean="0">
                <a:sym typeface="Wingdings" pitchFamily="2" charset="2"/>
              </a:rPr>
              <a:t> </a:t>
            </a:r>
            <a:r>
              <a:rPr lang="ko-KR" altLang="en-US" sz="2200" dirty="0" smtClean="0">
                <a:sym typeface="Wingdings" pitchFamily="2" charset="2"/>
              </a:rPr>
              <a:t>소득증가 </a:t>
            </a:r>
            <a:r>
              <a:rPr lang="en-US" altLang="ko-KR" sz="2200" dirty="0" smtClean="0">
                <a:sym typeface="Wingdings" pitchFamily="2" charset="2"/>
              </a:rPr>
              <a:t> </a:t>
            </a: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sz="2200" dirty="0" smtClean="0">
                <a:sym typeface="Wingdings" pitchFamily="2" charset="2"/>
              </a:rPr>
              <a:t>	</a:t>
            </a:r>
            <a:r>
              <a:rPr lang="ko-KR" altLang="en-US" sz="2200" dirty="0" smtClean="0">
                <a:sym typeface="Wingdings" pitchFamily="2" charset="2"/>
              </a:rPr>
              <a:t>세수 증가 </a:t>
            </a:r>
            <a:r>
              <a:rPr lang="en-US" altLang="ko-KR" sz="2200" dirty="0" smtClean="0">
                <a:sym typeface="Wingdings" pitchFamily="2" charset="2"/>
              </a:rPr>
              <a:t> </a:t>
            </a:r>
            <a:r>
              <a:rPr lang="ko-KR" altLang="en-US" sz="2200" dirty="0" smtClean="0">
                <a:sym typeface="Wingdings" pitchFamily="2" charset="2"/>
              </a:rPr>
              <a:t>복지지출 </a:t>
            </a:r>
            <a:endParaRPr lang="en-US" altLang="ko-KR" sz="2200" dirty="0" smtClean="0">
              <a:sym typeface="Wingdings" pitchFamily="2" charset="2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endParaRPr lang="en-US" altLang="ko-KR" sz="2200" dirty="0" smtClean="0">
              <a:sym typeface="Wingdings" pitchFamily="2" charset="2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sz="2200" dirty="0" smtClean="0">
                <a:sym typeface="Wingdings" pitchFamily="2" charset="2"/>
              </a:rPr>
              <a:t>    </a:t>
            </a:r>
            <a:r>
              <a:rPr lang="ko-KR" altLang="en-US" sz="2200" dirty="0" smtClean="0">
                <a:sym typeface="Wingdings" pitchFamily="2" charset="2"/>
              </a:rPr>
              <a:t>복지효과</a:t>
            </a:r>
            <a:r>
              <a:rPr lang="en-US" altLang="ko-KR" sz="2200" dirty="0" smtClean="0">
                <a:sym typeface="Wingdings" pitchFamily="2" charset="2"/>
              </a:rPr>
              <a:t>: 1) </a:t>
            </a:r>
            <a:r>
              <a:rPr lang="ko-KR" altLang="en-US" sz="2200" dirty="0" smtClean="0">
                <a:sym typeface="Wingdings" pitchFamily="2" charset="2"/>
              </a:rPr>
              <a:t>단기효과</a:t>
            </a:r>
            <a:r>
              <a:rPr lang="en-US" altLang="ko-KR" sz="2200" dirty="0" smtClean="0">
                <a:sym typeface="Wingdings" pitchFamily="2" charset="2"/>
              </a:rPr>
              <a:t>: </a:t>
            </a:r>
            <a:r>
              <a:rPr lang="ko-KR" altLang="en-US" sz="2200" dirty="0" smtClean="0">
                <a:sym typeface="Wingdings" pitchFamily="2" charset="2"/>
              </a:rPr>
              <a:t>복지서비스 담당 일자리 증가</a:t>
            </a:r>
            <a:endParaRPr lang="en-US" altLang="ko-KR" sz="2200" dirty="0" smtClean="0">
              <a:sym typeface="Wingdings" pitchFamily="2" charset="2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sz="2200" dirty="0" smtClean="0">
                <a:sym typeface="Wingdings" pitchFamily="2" charset="2"/>
              </a:rPr>
              <a:t>                 2) </a:t>
            </a:r>
            <a:r>
              <a:rPr lang="ko-KR" altLang="en-US" sz="2200" dirty="0" smtClean="0">
                <a:sym typeface="Wingdings" pitchFamily="2" charset="2"/>
              </a:rPr>
              <a:t>중기효과</a:t>
            </a:r>
            <a:r>
              <a:rPr lang="en-US" altLang="ko-KR" sz="2200" dirty="0" smtClean="0">
                <a:sym typeface="Wingdings" pitchFamily="2" charset="2"/>
              </a:rPr>
              <a:t>: </a:t>
            </a:r>
            <a:r>
              <a:rPr lang="ko-KR" altLang="en-US" sz="2200" dirty="0" smtClean="0">
                <a:sym typeface="Wingdings" pitchFamily="2" charset="2"/>
              </a:rPr>
              <a:t>수혜자 경제활동참여 증가</a:t>
            </a:r>
            <a:endParaRPr lang="en-US" altLang="ko-KR" sz="2200" dirty="0" smtClean="0">
              <a:sym typeface="Wingdings" pitchFamily="2" charset="2"/>
            </a:endParaRPr>
          </a:p>
          <a:p>
            <a:pPr eaLnBrk="1" hangingPunct="1">
              <a:lnSpc>
                <a:spcPct val="80000"/>
              </a:lnSpc>
              <a:buFont typeface="Arial" charset="0"/>
              <a:buNone/>
            </a:pPr>
            <a:r>
              <a:rPr lang="en-US" altLang="ko-KR" sz="2200" dirty="0" smtClean="0">
                <a:sym typeface="Wingdings" pitchFamily="2" charset="2"/>
              </a:rPr>
              <a:t>                 3) </a:t>
            </a:r>
            <a:r>
              <a:rPr lang="ko-KR" altLang="en-US" sz="2200" dirty="0" smtClean="0">
                <a:sym typeface="Wingdings" pitchFamily="2" charset="2"/>
              </a:rPr>
              <a:t>장기효과</a:t>
            </a:r>
            <a:r>
              <a:rPr lang="en-US" altLang="ko-KR" sz="2200" dirty="0" smtClean="0">
                <a:sym typeface="Wingdings" pitchFamily="2" charset="2"/>
              </a:rPr>
              <a:t>: </a:t>
            </a:r>
            <a:r>
              <a:rPr lang="ko-KR" altLang="en-US" sz="2200" dirty="0" smtClean="0">
                <a:sym typeface="Wingdings" pitchFamily="2" charset="2"/>
              </a:rPr>
              <a:t>인구변동 </a:t>
            </a:r>
            <a:r>
              <a:rPr lang="en-US" altLang="ko-KR" sz="2200" dirty="0" smtClean="0">
                <a:sym typeface="Wingdings" pitchFamily="2" charset="2"/>
              </a:rPr>
              <a:t>- </a:t>
            </a:r>
            <a:r>
              <a:rPr lang="ko-KR" altLang="en-US" sz="2200" dirty="0" smtClean="0">
                <a:sym typeface="Wingdings" pitchFamily="2" charset="2"/>
              </a:rPr>
              <a:t>출산율 증가</a:t>
            </a:r>
            <a:endParaRPr lang="en-US" altLang="ko-KR" sz="2200" dirty="0" smtClean="0">
              <a:sym typeface="Wingdings" pitchFamily="2" charset="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40</a:t>
            </a:r>
            <a:endParaRPr lang="ko-KR" alt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복지국가는 신뢰사회를 만든다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복지국가는 시민과 국간 간 신뢰 제고</a:t>
            </a:r>
            <a:endParaRPr lang="en-US" altLang="ko-KR" dirty="0" smtClean="0"/>
          </a:p>
          <a:p>
            <a:r>
              <a:rPr lang="ko-KR" altLang="en-US" dirty="0" smtClean="0"/>
              <a:t>복지국가는 시민과 시민 간 신뢰 제고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복지국가는 신뢰사회의 토대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41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8207738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5070698"/>
              </p:ext>
            </p:extLst>
          </p:nvPr>
        </p:nvGraphicFramePr>
        <p:xfrm>
          <a:off x="1187624" y="476663"/>
          <a:ext cx="6696745" cy="61520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75861"/>
                <a:gridCol w="1808754"/>
                <a:gridCol w="1269339"/>
                <a:gridCol w="1342791"/>
              </a:tblGrid>
              <a:tr h="335915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국가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타인신뢰도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자료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제도 신뢰도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칠레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13.4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ISSP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50.67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터키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23.5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ESS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56.74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81424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멕시코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26.1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ISSP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38.36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포르투갈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38.1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ESS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43.10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그리스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40.4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ESS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43.78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한국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46.2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ISSP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40.57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헝가리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46.8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ESS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39.89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슬로바키아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47.0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ESS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43.28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폴란드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47.4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ESS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55.54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미국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48.7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ISSP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58.47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슬로베니아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52.9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ESS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51.08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체코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55.7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ESS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44.17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아일랜드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55.8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ISSP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58.92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프랑스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55.8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ESS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59.21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OECD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58.6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ko-KR" sz="1000" kern="100">
                        <a:effectLst/>
                        <a:latin typeface="맑은 고딕"/>
                        <a:ea typeface="맑은 고딕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56.0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일본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60.7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ISSP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53.35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독일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61.1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ESS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53.44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오스트리아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61.8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ISSP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60.51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스페인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61.9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ESS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50.21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호주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63.9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ISSP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70.53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벨기에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68.6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ESS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45.65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영국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68.9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ESS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64.86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뉴질랜드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69.1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ISSP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66.95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이스라엘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71.3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ESS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53.50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에스토니아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72.1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ESS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41.86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스위스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74.2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ESS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70.53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네덜란드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79.7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ESS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71.66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스웨덴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83.7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ESS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64.56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핀란드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85.5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ESS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81.59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노르웨이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88.3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ESS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67.87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  <a:tr h="187379"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o-KR" sz="1000" kern="0">
                          <a:effectLst/>
                        </a:rPr>
                        <a:t>덴마크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88.8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>
                          <a:effectLst/>
                        </a:rPr>
                        <a:t>ESS</a:t>
                      </a:r>
                      <a:endParaRPr lang="ko-KR" sz="1000" kern="10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  <a:tc>
                  <a:txBody>
                    <a:bodyPr/>
                    <a:lstStyle/>
                    <a:p>
                      <a:pPr algn="l" fontAlgn="base" latinLnBrk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kern="0" dirty="0">
                          <a:effectLst/>
                        </a:rPr>
                        <a:t>75.33</a:t>
                      </a:r>
                      <a:endParaRPr lang="ko-KR" sz="1000" kern="100" dirty="0">
                        <a:effectLst/>
                        <a:latin typeface="맑은 고딕"/>
                        <a:ea typeface="맑은 고딕"/>
                        <a:cs typeface="Times New Roman"/>
                      </a:endParaRPr>
                    </a:p>
                  </a:txBody>
                  <a:tcPr marL="11928" marR="11928" marT="11928" marB="11928" anchor="ctr"/>
                </a:tc>
              </a:tr>
            </a:tbl>
          </a:graphicData>
        </a:graphic>
      </p:graphicFrame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67544" y="20016"/>
            <a:ext cx="8229600" cy="600672"/>
          </a:xfrm>
        </p:spPr>
        <p:txBody>
          <a:bodyPr/>
          <a:lstStyle/>
          <a:p>
            <a:r>
              <a:rPr lang="ko-KR" altLang="en-US" sz="1800" dirty="0" smtClean="0"/>
              <a:t>국가별 타인과 제도에 대한 신뢰도</a:t>
            </a:r>
            <a:endParaRPr lang="ko-KR" altLang="en-US" sz="1800" dirty="0"/>
          </a:p>
        </p:txBody>
      </p:sp>
      <p:sp>
        <p:nvSpPr>
          <p:cNvPr id="4" name="TextBox 3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42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79011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o-KR" altLang="en-US" sz="3000" dirty="0" smtClean="0">
                <a:latin typeface="+mn-ea"/>
                <a:ea typeface="+mn-ea"/>
                <a:cs typeface="+mj-cs"/>
              </a:rPr>
              <a:t>재분배 전략으로서의 복지 모형</a:t>
            </a:r>
            <a:endParaRPr lang="sv-SE" altLang="ko-KR" sz="3000" dirty="0" smtClean="0">
              <a:latin typeface="+mn-ea"/>
              <a:ea typeface="+mn-ea"/>
              <a:cs typeface="+mj-cs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85800" y="1371600"/>
            <a:ext cx="3814763" cy="42672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altLang="ko-KR" sz="2800" dirty="0" smtClean="0">
                <a:latin typeface="+mn-ea"/>
                <a:cs typeface="+mn-cs"/>
              </a:rPr>
              <a:t>1) </a:t>
            </a:r>
            <a:r>
              <a:rPr lang="ko-KR" altLang="en-US" sz="2800" dirty="0" smtClean="0">
                <a:latin typeface="+mn-ea"/>
                <a:cs typeface="+mn-cs"/>
              </a:rPr>
              <a:t>특정 집단 모형</a:t>
            </a:r>
            <a:endParaRPr lang="en-US" altLang="ko-KR" sz="2800" dirty="0" smtClean="0">
              <a:latin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altLang="ko-KR" sz="2800" dirty="0" smtClean="0">
                <a:latin typeface="+mn-ea"/>
                <a:cs typeface="+mn-cs"/>
              </a:rPr>
              <a:t>2) </a:t>
            </a:r>
            <a:r>
              <a:rPr lang="ko-KR" altLang="en-US" sz="2800" dirty="0" smtClean="0">
                <a:latin typeface="+mn-ea"/>
                <a:cs typeface="+mn-cs"/>
              </a:rPr>
              <a:t>기본 보장 모형</a:t>
            </a:r>
            <a:endParaRPr lang="en-US" altLang="ko-KR" sz="2800" i="1" dirty="0" smtClean="0">
              <a:latin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altLang="ko-KR" sz="2800" dirty="0" smtClean="0">
                <a:latin typeface="+mn-ea"/>
                <a:cs typeface="+mn-cs"/>
              </a:rPr>
              <a:t>3) </a:t>
            </a:r>
            <a:r>
              <a:rPr lang="ko-KR" altLang="en-US" sz="2800" dirty="0" smtClean="0">
                <a:latin typeface="+mn-ea"/>
                <a:cs typeface="+mn-cs"/>
              </a:rPr>
              <a:t>국가조합주의 모형</a:t>
            </a:r>
            <a:endParaRPr lang="en-US" altLang="ko-KR" sz="2800" dirty="0" smtClean="0">
              <a:latin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endParaRPr lang="en-US" altLang="ko-KR" sz="2800" dirty="0" smtClean="0">
              <a:latin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en-US" altLang="ko-KR" sz="2800" dirty="0" smtClean="0">
                <a:latin typeface="+mn-ea"/>
                <a:cs typeface="+mn-cs"/>
              </a:rPr>
              <a:t>4) </a:t>
            </a:r>
            <a:r>
              <a:rPr lang="ko-KR" altLang="en-US" sz="2800" dirty="0" smtClean="0">
                <a:latin typeface="+mn-ea"/>
                <a:cs typeface="+mn-cs"/>
              </a:rPr>
              <a:t>포괄모형</a:t>
            </a:r>
            <a:r>
              <a:rPr lang="en-US" altLang="ko-KR" sz="2800" dirty="0" smtClean="0">
                <a:latin typeface="+mn-ea"/>
                <a:cs typeface="+mn-cs"/>
              </a:rPr>
              <a:t>(</a:t>
            </a:r>
            <a:r>
              <a:rPr lang="ko-KR" altLang="en-US" sz="2800" dirty="0" smtClean="0">
                <a:latin typeface="+mn-ea"/>
                <a:cs typeface="+mn-cs"/>
              </a:rPr>
              <a:t>보편주의 모형</a:t>
            </a:r>
            <a:r>
              <a:rPr lang="en-US" altLang="ko-KR" sz="2800" dirty="0" smtClean="0">
                <a:latin typeface="+mn-ea"/>
                <a:cs typeface="+mn-cs"/>
              </a:rPr>
              <a:t>)</a:t>
            </a:r>
            <a:r>
              <a:rPr lang="ko-KR" altLang="en-US" sz="2800" dirty="0" smtClean="0">
                <a:latin typeface="+mn-ea"/>
                <a:cs typeface="+mn-cs"/>
              </a:rPr>
              <a:t> </a:t>
            </a:r>
            <a:endParaRPr lang="sv-SE" altLang="ko-KR" sz="2800" dirty="0" smtClean="0">
              <a:latin typeface="+mn-ea"/>
              <a:cs typeface="+mn-cs"/>
            </a:endParaRP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643438" y="1371600"/>
            <a:ext cx="3814762" cy="4267200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ko-KR" altLang="en-US" sz="2800" dirty="0" smtClean="0">
                <a:latin typeface="+mn-ea"/>
                <a:cs typeface="+mn-cs"/>
              </a:rPr>
              <a:t>로빈 </a:t>
            </a:r>
            <a:r>
              <a:rPr lang="ko-KR" altLang="en-US" sz="2800" dirty="0" err="1" smtClean="0">
                <a:latin typeface="+mn-ea"/>
                <a:cs typeface="+mn-cs"/>
              </a:rPr>
              <a:t>훗</a:t>
            </a:r>
            <a:r>
              <a:rPr lang="ko-KR" altLang="en-US" sz="2800" dirty="0" smtClean="0">
                <a:latin typeface="+mn-ea"/>
                <a:cs typeface="+mn-cs"/>
              </a:rPr>
              <a:t> </a:t>
            </a:r>
            <a:r>
              <a:rPr lang="en-US" altLang="ko-KR" sz="2800" dirty="0" smtClean="0">
                <a:latin typeface="+mn-ea"/>
                <a:cs typeface="+mn-cs"/>
              </a:rPr>
              <a:t>(</a:t>
            </a:r>
            <a:r>
              <a:rPr lang="ko-KR" altLang="en-US" sz="2800" dirty="0" smtClean="0">
                <a:latin typeface="+mn-ea"/>
                <a:cs typeface="+mn-cs"/>
              </a:rPr>
              <a:t>미국</a:t>
            </a:r>
            <a:r>
              <a:rPr lang="en-US" altLang="ko-KR" sz="2800" dirty="0" smtClean="0">
                <a:latin typeface="+mn-ea"/>
                <a:cs typeface="+mn-cs"/>
              </a:rPr>
              <a:t>) </a:t>
            </a:r>
            <a:endParaRPr lang="sv-SE" altLang="ko-KR" sz="2800" dirty="0" smtClean="0">
              <a:latin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ko-KR" altLang="en-US" sz="2800" dirty="0" smtClean="0">
                <a:latin typeface="+mn-ea"/>
                <a:cs typeface="+mn-cs"/>
              </a:rPr>
              <a:t>단순 평등주의 </a:t>
            </a:r>
            <a:r>
              <a:rPr lang="en-US" altLang="ko-KR" sz="2800" dirty="0" smtClean="0">
                <a:latin typeface="+mn-ea"/>
                <a:cs typeface="+mn-cs"/>
              </a:rPr>
              <a:t>(</a:t>
            </a:r>
            <a:r>
              <a:rPr lang="ko-KR" altLang="en-US" sz="2800" dirty="0" smtClean="0">
                <a:latin typeface="+mn-ea"/>
                <a:cs typeface="+mn-cs"/>
              </a:rPr>
              <a:t>영국</a:t>
            </a:r>
            <a:r>
              <a:rPr lang="en-US" altLang="ko-KR" sz="2800" dirty="0" smtClean="0">
                <a:latin typeface="+mn-ea"/>
                <a:cs typeface="+mn-cs"/>
              </a:rPr>
              <a:t>)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ko-KR" altLang="en-US" sz="2800" dirty="0" smtClean="0">
                <a:latin typeface="+mn-ea"/>
                <a:cs typeface="+mn-cs"/>
              </a:rPr>
              <a:t>집단 내 재분배 </a:t>
            </a:r>
            <a:r>
              <a:rPr lang="en-US" altLang="ko-KR" sz="2800" dirty="0" smtClean="0">
                <a:latin typeface="+mn-ea"/>
                <a:cs typeface="+mn-cs"/>
              </a:rPr>
              <a:t>(</a:t>
            </a:r>
            <a:r>
              <a:rPr lang="ko-KR" altLang="en-US" sz="2800" dirty="0" smtClean="0">
                <a:latin typeface="+mn-ea"/>
                <a:cs typeface="+mn-cs"/>
              </a:rPr>
              <a:t>프랑스</a:t>
            </a:r>
            <a:r>
              <a:rPr lang="en-US" altLang="ko-KR" sz="2800" dirty="0" smtClean="0">
                <a:latin typeface="+mn-ea"/>
                <a:cs typeface="+mn-cs"/>
              </a:rPr>
              <a:t>, </a:t>
            </a:r>
            <a:r>
              <a:rPr lang="ko-KR" altLang="en-US" sz="2800" dirty="0" smtClean="0">
                <a:latin typeface="+mn-ea"/>
                <a:cs typeface="+mn-cs"/>
              </a:rPr>
              <a:t>독일</a:t>
            </a:r>
            <a:r>
              <a:rPr lang="en-US" altLang="ko-KR" sz="2800" dirty="0" smtClean="0">
                <a:latin typeface="+mn-ea"/>
                <a:cs typeface="+mn-cs"/>
              </a:rPr>
              <a:t>)</a:t>
            </a: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ko-KR" altLang="en-US" sz="2800" dirty="0" smtClean="0">
                <a:latin typeface="+mn-ea"/>
                <a:cs typeface="+mn-cs"/>
              </a:rPr>
              <a:t>모든 사람이 재분배 대상</a:t>
            </a:r>
            <a:r>
              <a:rPr lang="en-US" altLang="ko-KR" sz="2800" dirty="0" smtClean="0">
                <a:latin typeface="+mn-ea"/>
                <a:cs typeface="+mn-cs"/>
              </a:rPr>
              <a:t> (</a:t>
            </a:r>
            <a:r>
              <a:rPr lang="ko-KR" altLang="en-US" sz="2800" dirty="0" smtClean="0">
                <a:latin typeface="+mn-ea"/>
                <a:cs typeface="+mn-cs"/>
              </a:rPr>
              <a:t>북유럽</a:t>
            </a:r>
            <a:r>
              <a:rPr lang="en-US" altLang="ko-KR" sz="2800" dirty="0" smtClean="0">
                <a:latin typeface="+mn-ea"/>
                <a:cs typeface="+mn-cs"/>
              </a:rPr>
              <a:t>)</a:t>
            </a:r>
            <a:endParaRPr lang="sv-SE" altLang="ko-KR" sz="2800" dirty="0" smtClean="0">
              <a:latin typeface="+mn-ea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endParaRPr lang="sv-SE" altLang="ko-KR" sz="2800" dirty="0" smtClean="0">
              <a:ea typeface="굴림" charset="-127"/>
              <a:cs typeface="+mn-cs"/>
            </a:endParaRPr>
          </a:p>
          <a:p>
            <a:pPr marL="0" indent="0" eaLnBrk="1" fontAlgn="auto" hangingPunct="1">
              <a:spcAft>
                <a:spcPts val="0"/>
              </a:spcAft>
              <a:buFontTx/>
              <a:buNone/>
              <a:defRPr/>
            </a:pPr>
            <a:endParaRPr lang="sv-SE" altLang="ko-KR" sz="1600" dirty="0" smtClean="0">
              <a:ea typeface="굴림" charset="-127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43</a:t>
            </a:r>
            <a:endParaRPr lang="ko-KR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제목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ko-KR" altLang="en-US" smtClean="0"/>
              <a:t>     맺음말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4294967295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ko-KR" altLang="en-US" dirty="0" smtClean="0">
                <a:cs typeface="+mn-cs"/>
              </a:rPr>
              <a:t>불평등과 빈곤 문제가 사회적 위기의 핵심원인</a:t>
            </a:r>
            <a:endParaRPr lang="en-US" altLang="ko-KR" dirty="0" smtClean="0"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ko-KR" altLang="en-US" dirty="0" smtClean="0">
                <a:cs typeface="+mn-cs"/>
              </a:rPr>
              <a:t>사회적 위기 극복이</a:t>
            </a:r>
            <a:r>
              <a:rPr lang="en-US" altLang="ko-KR" dirty="0" smtClean="0">
                <a:cs typeface="+mn-cs"/>
              </a:rPr>
              <a:t> </a:t>
            </a:r>
            <a:r>
              <a:rPr lang="ko-KR" altLang="en-US" dirty="0" smtClean="0">
                <a:cs typeface="+mn-cs"/>
              </a:rPr>
              <a:t>핵심적인 과제 </a:t>
            </a:r>
            <a:endParaRPr lang="en-US" altLang="ko-KR" dirty="0" smtClean="0"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altLang="ko-KR" dirty="0" smtClean="0"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 smtClean="0">
                <a:cs typeface="+mn-cs"/>
              </a:rPr>
              <a:t> * </a:t>
            </a:r>
            <a:r>
              <a:rPr lang="ko-KR" altLang="en-US" dirty="0" smtClean="0">
                <a:cs typeface="+mn-cs"/>
              </a:rPr>
              <a:t>핵심적인 제도적 해결책은 복지정책</a:t>
            </a:r>
            <a:endParaRPr lang="en-US" altLang="ko-KR" dirty="0" smtClean="0"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 smtClean="0">
                <a:cs typeface="+mn-cs"/>
              </a:rPr>
              <a:t>  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 smtClean="0">
                <a:cs typeface="+mn-cs"/>
              </a:rPr>
              <a:t> * </a:t>
            </a:r>
            <a:r>
              <a:rPr lang="ko-KR" altLang="en-US" dirty="0" smtClean="0">
                <a:cs typeface="+mn-cs"/>
              </a:rPr>
              <a:t>가족 복지가 발전된 사회 </a:t>
            </a:r>
            <a:r>
              <a:rPr lang="en-US" altLang="ko-KR" dirty="0" smtClean="0">
                <a:cs typeface="+mn-cs"/>
                <a:sym typeface="Wingdings" pitchFamily="2" charset="2"/>
              </a:rPr>
              <a:t> </a:t>
            </a:r>
            <a:r>
              <a:rPr lang="ko-KR" altLang="en-US" dirty="0" smtClean="0">
                <a:cs typeface="+mn-cs"/>
              </a:rPr>
              <a:t>출산율도 높고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경제활동참여율도 높은 사회</a:t>
            </a:r>
            <a:endParaRPr lang="en-US" altLang="ko-KR" dirty="0" smtClean="0"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ko-KR" altLang="en-US" dirty="0" smtClean="0">
                <a:cs typeface="+mn-cs"/>
              </a:rPr>
              <a:t>반면교사 일본의 사례</a:t>
            </a:r>
            <a:r>
              <a:rPr lang="en-US" altLang="ko-KR" dirty="0" smtClean="0">
                <a:cs typeface="+mn-cs"/>
              </a:rPr>
              <a:t>: </a:t>
            </a:r>
            <a:r>
              <a:rPr lang="ko-KR" altLang="en-US" dirty="0" err="1" smtClean="0">
                <a:cs typeface="+mn-cs"/>
              </a:rPr>
              <a:t>저출산</a:t>
            </a:r>
            <a:r>
              <a:rPr lang="en-US" altLang="ko-KR" dirty="0" smtClean="0">
                <a:cs typeface="+mn-cs"/>
              </a:rPr>
              <a:t>,</a:t>
            </a:r>
            <a:r>
              <a:rPr lang="ko-KR" altLang="en-US" dirty="0" smtClean="0">
                <a:cs typeface="+mn-cs"/>
              </a:rPr>
              <a:t> 고령화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세계화 대응 실패</a:t>
            </a:r>
            <a:r>
              <a:rPr lang="en-US" altLang="ko-KR" dirty="0" smtClean="0">
                <a:cs typeface="+mn-cs"/>
              </a:rPr>
              <a:t>, </a:t>
            </a:r>
            <a:r>
              <a:rPr lang="ko-KR" altLang="en-US" dirty="0" smtClean="0">
                <a:cs typeface="+mn-cs"/>
              </a:rPr>
              <a:t>장기불황</a:t>
            </a:r>
            <a:endParaRPr lang="en-US" altLang="ko-KR" dirty="0" smtClean="0"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ko-KR" dirty="0" smtClean="0">
                <a:cs typeface="+mn-cs"/>
              </a:rPr>
              <a:t> * </a:t>
            </a:r>
            <a:r>
              <a:rPr lang="ko-KR" altLang="en-US" dirty="0" smtClean="0">
                <a:cs typeface="+mn-cs"/>
              </a:rPr>
              <a:t>낮은 복지</a:t>
            </a:r>
            <a:r>
              <a:rPr lang="en-US" altLang="ko-KR" dirty="0" smtClean="0">
                <a:cs typeface="+mn-cs"/>
                <a:sym typeface="Wingdings" pitchFamily="2" charset="2"/>
              </a:rPr>
              <a:t> </a:t>
            </a:r>
            <a:r>
              <a:rPr lang="ko-KR" altLang="en-US" dirty="0" smtClean="0">
                <a:cs typeface="+mn-cs"/>
                <a:sym typeface="Wingdings" pitchFamily="2" charset="2"/>
              </a:rPr>
              <a:t>높은 저축</a:t>
            </a:r>
            <a:r>
              <a:rPr lang="en-US" altLang="ko-KR" dirty="0" smtClean="0">
                <a:cs typeface="+mn-cs"/>
                <a:sym typeface="Wingdings" pitchFamily="2" charset="2"/>
              </a:rPr>
              <a:t>(</a:t>
            </a:r>
            <a:r>
              <a:rPr lang="ko-KR" altLang="en-US" dirty="0" smtClean="0">
                <a:cs typeface="+mn-cs"/>
                <a:sym typeface="Wingdings" pitchFamily="2" charset="2"/>
              </a:rPr>
              <a:t>낮은 소비</a:t>
            </a:r>
            <a:r>
              <a:rPr lang="en-US" altLang="ko-KR" dirty="0" smtClean="0">
                <a:cs typeface="+mn-cs"/>
                <a:sym typeface="Wingdings" pitchFamily="2" charset="2"/>
              </a:rPr>
              <a:t>)  </a:t>
            </a:r>
            <a:r>
              <a:rPr lang="ko-KR" altLang="en-US" dirty="0" smtClean="0">
                <a:cs typeface="+mn-cs"/>
                <a:sym typeface="Wingdings" pitchFamily="2" charset="2"/>
              </a:rPr>
              <a:t>내수 불황</a:t>
            </a:r>
            <a:r>
              <a:rPr lang="en-US" altLang="ko-KR" dirty="0" smtClean="0">
                <a:cs typeface="+mn-cs"/>
                <a:sym typeface="Wingdings" pitchFamily="2" charset="2"/>
              </a:rPr>
              <a:t>   </a:t>
            </a:r>
            <a:r>
              <a:rPr lang="ko-KR" altLang="en-US" dirty="0" smtClean="0">
                <a:cs typeface="+mn-cs"/>
                <a:sym typeface="Wingdings" pitchFamily="2" charset="2"/>
              </a:rPr>
              <a:t>더 낮은 소비 </a:t>
            </a:r>
            <a:r>
              <a:rPr lang="en-US" altLang="ko-KR" dirty="0" smtClean="0">
                <a:cs typeface="+mn-cs"/>
                <a:sym typeface="Wingdings" pitchFamily="2" charset="2"/>
              </a:rPr>
              <a:t> </a:t>
            </a:r>
            <a:r>
              <a:rPr lang="ko-KR" altLang="en-US" dirty="0" smtClean="0">
                <a:cs typeface="+mn-cs"/>
                <a:sym typeface="Wingdings" pitchFamily="2" charset="2"/>
              </a:rPr>
              <a:t>장기불황</a:t>
            </a:r>
            <a:endParaRPr lang="en-US" altLang="ko-KR" dirty="0" smtClean="0">
              <a:cs typeface="+mn-cs"/>
              <a:sym typeface="Wingdings" pitchFamily="2" charset="2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altLang="ko-KR" dirty="0" smtClean="0"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altLang="ko-KR" dirty="0" smtClean="0"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479080" y="6309320"/>
            <a:ext cx="539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44</a:t>
            </a:r>
            <a:endParaRPr lang="ko-KR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제목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ko-KR" altLang="en-US" smtClean="0"/>
          </a:p>
        </p:txBody>
      </p:sp>
      <p:sp>
        <p:nvSpPr>
          <p:cNvPr id="71682" name="내용 개체 틀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algn="ctr" eaLnBrk="1" hangingPunct="1"/>
            <a:endParaRPr lang="en-US" altLang="ko-KR" smtClean="0"/>
          </a:p>
          <a:p>
            <a:pPr algn="ctr" eaLnBrk="1" hangingPunct="1"/>
            <a:endParaRPr lang="en-US" altLang="ko-KR" smtClean="0"/>
          </a:p>
          <a:p>
            <a:pPr algn="ctr" eaLnBrk="1" hangingPunct="1"/>
            <a:endParaRPr lang="en-US" altLang="ko-KR" smtClean="0"/>
          </a:p>
          <a:p>
            <a:pPr algn="ctr" eaLnBrk="1" hangingPunct="1">
              <a:buFont typeface="Arial" charset="0"/>
              <a:buNone/>
            </a:pPr>
            <a:r>
              <a:rPr lang="ko-KR" altLang="en-US" sz="4400" smtClean="0"/>
              <a:t>감사합니다</a:t>
            </a:r>
            <a:r>
              <a:rPr lang="en-US" altLang="ko-KR" sz="4400" smtClean="0"/>
              <a:t>. </a:t>
            </a:r>
            <a:endParaRPr lang="ko-KR" altLang="en-US" sz="4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</TotalTime>
  <Words>1260</Words>
  <Application>Microsoft Office PowerPoint</Application>
  <PresentationFormat>화면 슬라이드 쇼(4:3)</PresentationFormat>
  <Paragraphs>501</Paragraphs>
  <Slides>45</Slides>
  <Notes>4</Notes>
  <HiddenSlides>0</HiddenSlides>
  <MMClips>0</MMClips>
  <ScaleCrop>false</ScaleCrop>
  <HeadingPairs>
    <vt:vector size="6" baseType="variant">
      <vt:variant>
        <vt:lpstr>테마</vt:lpstr>
      </vt:variant>
      <vt:variant>
        <vt:i4>1</vt:i4>
      </vt:variant>
      <vt:variant>
        <vt:lpstr>포함된 OLE 서버</vt:lpstr>
      </vt:variant>
      <vt:variant>
        <vt:i4>3</vt:i4>
      </vt:variant>
      <vt:variant>
        <vt:lpstr>슬라이드 제목</vt:lpstr>
      </vt:variant>
      <vt:variant>
        <vt:i4>45</vt:i4>
      </vt:variant>
    </vt:vector>
  </HeadingPairs>
  <TitlesOfParts>
    <vt:vector size="49" baseType="lpstr">
      <vt:lpstr>Office 테마</vt:lpstr>
      <vt:lpstr>Microsoft Excel 97-2003 워크시트</vt:lpstr>
      <vt:lpstr>Chart</vt:lpstr>
      <vt:lpstr>EcoWin document</vt:lpstr>
      <vt:lpstr> 2018년 2월 20일   선교적 교회와 창의적 마을 목회 아카데미   한국사회 현실분석과 교회의 역할</vt:lpstr>
      <vt:lpstr>한국사회 어디로 가고 있나?</vt:lpstr>
      <vt:lpstr>PowerPoint 프레젠테이션</vt:lpstr>
      <vt:lpstr>PowerPoint 프레젠테이션</vt:lpstr>
      <vt:lpstr>PowerPoint 프레젠테이션</vt:lpstr>
      <vt:lpstr>&lt;그림 1&gt; 저임금근로자 비중</vt:lpstr>
      <vt:lpstr>&lt;그림 2&gt; 한국의 소득 불평등 추이(1982-2008)</vt:lpstr>
      <vt:lpstr>&lt;표 1&gt; 한국의 불평등 실태(2006 및 2007) </vt:lpstr>
      <vt:lpstr>&lt;중위소득 50% 이하의 빈곤층 비율&gt;</vt:lpstr>
      <vt:lpstr>PowerPoint 프레젠테이션</vt:lpstr>
      <vt:lpstr>&lt;그림 4&gt; 임금불평등 국제비교(2009)</vt:lpstr>
      <vt:lpstr>사회적 위기</vt:lpstr>
      <vt:lpstr>가족구조의 변화</vt:lpstr>
      <vt:lpstr>PowerPoint 프레젠테이션</vt:lpstr>
      <vt:lpstr>&lt;그림 6&gt; 부양비, 고령화 지수(1960-2055) </vt:lpstr>
      <vt:lpstr>&lt;그림 8&gt; 노인 소득 구성  </vt:lpstr>
      <vt:lpstr>PowerPoint 프레젠테이션</vt:lpstr>
      <vt:lpstr>PowerPoint 프레젠테이션</vt:lpstr>
      <vt:lpstr>PowerPoint 프레젠테이션</vt:lpstr>
      <vt:lpstr>PowerPoint 프레젠테이션</vt:lpstr>
      <vt:lpstr>                가구 규모와 빈곤률</vt:lpstr>
      <vt:lpstr>자살률 추이</vt:lpstr>
      <vt:lpstr>높은 노인 자살률</vt:lpstr>
      <vt:lpstr>사회정책을 통한 해결 모색</vt:lpstr>
      <vt:lpstr>어떤 복지국가인가?</vt:lpstr>
      <vt:lpstr>복지국가 유형(유럽)</vt:lpstr>
      <vt:lpstr>효율성과 평등</vt:lpstr>
      <vt:lpstr>공공재정  2010년 GDP에서 순대출과 전체 부채 비중 자료: Eurostat</vt:lpstr>
      <vt:lpstr> 지니계수와 빈곤률   자료: Eurostat </vt:lpstr>
      <vt:lpstr>&lt;그림 11&gt; 실업과 고용                                                                자료: Eurostat(2010)</vt:lpstr>
      <vt:lpstr>&lt;그림 12&gt; 재정적자 Cyclically adjusted budget balance 2016, as a share of potential GDP, %</vt:lpstr>
      <vt:lpstr>&lt;그림 13&gt; 미래 재정 조달  2011년 적자규모와 예산적자(% of GDP)</vt:lpstr>
      <vt:lpstr>한국의 복지구상</vt:lpstr>
      <vt:lpstr>GDP 대비 공적 사회지출(2016)</vt:lpstr>
      <vt:lpstr>              </vt:lpstr>
      <vt:lpstr> &lt;그림 20&gt; OECD GDP 중 정부 총지출 비중(2006)               자료: Government at a Glance 2009, III Government Expenditure 4. General government expenditure </vt:lpstr>
      <vt:lpstr>복지국가란?</vt:lpstr>
      <vt:lpstr>복지국가의 속성</vt:lpstr>
      <vt:lpstr>발전국가</vt:lpstr>
      <vt:lpstr>복지국가와 효율성</vt:lpstr>
      <vt:lpstr>복지국가는 신뢰사회를 만든다</vt:lpstr>
      <vt:lpstr>국가별 타인과 제도에 대한 신뢰도</vt:lpstr>
      <vt:lpstr>재분배 전략으로서의 복지 모형</vt:lpstr>
      <vt:lpstr>     맺음말</vt:lpstr>
      <vt:lpstr>PowerPoint 프레젠테이션</vt:lpstr>
    </vt:vector>
  </TitlesOfParts>
  <Company>중앙대 사회학과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사회복지특강</dc:title>
  <dc:creator>신광영</dc:creator>
  <cp:lastModifiedBy>Registered User</cp:lastModifiedBy>
  <cp:revision>26</cp:revision>
  <cp:lastPrinted>2018-02-13T04:16:40Z</cp:lastPrinted>
  <dcterms:created xsi:type="dcterms:W3CDTF">2011-11-12T09:45:49Z</dcterms:created>
  <dcterms:modified xsi:type="dcterms:W3CDTF">2018-02-13T04:30:23Z</dcterms:modified>
</cp:coreProperties>
</file>